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2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85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89C2-34BB-4B28-9FAD-900C75DE604C}" type="datetimeFigureOut">
              <a:rPr lang="en-ZA" smtClean="0"/>
              <a:t>2018-07-18</a:t>
            </a:fld>
            <a:endParaRPr lang="en-Z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27A2-655B-4824-B92C-1D4C5BF6CA43}" type="slidenum">
              <a:rPr lang="en-ZA" smtClean="0"/>
              <a:t>‹#›</a:t>
            </a:fld>
            <a:endParaRPr lang="en-Z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89C2-34BB-4B28-9FAD-900C75DE604C}" type="datetimeFigureOut">
              <a:rPr lang="en-ZA" smtClean="0"/>
              <a:t>2018-07-18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27A2-655B-4824-B92C-1D4C5BF6CA43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89C2-34BB-4B28-9FAD-900C75DE604C}" type="datetimeFigureOut">
              <a:rPr lang="en-ZA" smtClean="0"/>
              <a:t>2018-07-18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27A2-655B-4824-B92C-1D4C5BF6CA43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89C2-34BB-4B28-9FAD-900C75DE604C}" type="datetimeFigureOut">
              <a:rPr lang="en-ZA" smtClean="0"/>
              <a:t>2018-07-18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27A2-655B-4824-B92C-1D4C5BF6CA43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89C2-34BB-4B28-9FAD-900C75DE604C}" type="datetimeFigureOut">
              <a:rPr lang="en-ZA" smtClean="0"/>
              <a:t>2018-07-18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27A2-655B-4824-B92C-1D4C5BF6CA43}" type="slidenum">
              <a:rPr lang="en-ZA" smtClean="0"/>
              <a:t>‹#›</a:t>
            </a:fld>
            <a:endParaRPr lang="en-Z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89C2-34BB-4B28-9FAD-900C75DE604C}" type="datetimeFigureOut">
              <a:rPr lang="en-ZA" smtClean="0"/>
              <a:t>2018-07-18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27A2-655B-4824-B92C-1D4C5BF6CA43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89C2-34BB-4B28-9FAD-900C75DE604C}" type="datetimeFigureOut">
              <a:rPr lang="en-ZA" smtClean="0"/>
              <a:t>2018-07-18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27A2-655B-4824-B92C-1D4C5BF6CA43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89C2-34BB-4B28-9FAD-900C75DE604C}" type="datetimeFigureOut">
              <a:rPr lang="en-ZA" smtClean="0"/>
              <a:t>2018-07-18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27A2-655B-4824-B92C-1D4C5BF6CA43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89C2-34BB-4B28-9FAD-900C75DE604C}" type="datetimeFigureOut">
              <a:rPr lang="en-ZA" smtClean="0"/>
              <a:t>2018-07-18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27A2-655B-4824-B92C-1D4C5BF6CA43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89C2-34BB-4B28-9FAD-900C75DE604C}" type="datetimeFigureOut">
              <a:rPr lang="en-ZA" smtClean="0"/>
              <a:t>2018-07-18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27A2-655B-4824-B92C-1D4C5BF6CA43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89C2-34BB-4B28-9FAD-900C75DE604C}" type="datetimeFigureOut">
              <a:rPr lang="en-ZA" smtClean="0"/>
              <a:t>2018-07-18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75A27A2-655B-4824-B92C-1D4C5BF6CA43}" type="slidenum">
              <a:rPr lang="en-ZA" smtClean="0"/>
              <a:t>‹#›</a:t>
            </a:fld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F8F89C2-34BB-4B28-9FAD-900C75DE604C}" type="datetimeFigureOut">
              <a:rPr lang="en-ZA" smtClean="0"/>
              <a:t>2018-07-18</a:t>
            </a:fld>
            <a:endParaRPr lang="en-Z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75A27A2-655B-4824-B92C-1D4C5BF6CA43}" type="slidenum">
              <a:rPr lang="en-ZA" smtClean="0"/>
              <a:t>‹#›</a:t>
            </a:fld>
            <a:endParaRPr lang="en-Z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b="1" dirty="0" err="1" smtClean="0"/>
              <a:t>YoungPeople@Work</a:t>
            </a:r>
            <a:r>
              <a:rPr lang="en-ZA" b="1" dirty="0" smtClean="0"/>
              <a:t> </a:t>
            </a:r>
            <a:endParaRPr lang="en-ZA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b="1" dirty="0" smtClean="0"/>
              <a:t>Mid-year assessment – 13 July 2018</a:t>
            </a:r>
            <a:endParaRPr lang="en-ZA" b="1" dirty="0"/>
          </a:p>
        </p:txBody>
      </p:sp>
    </p:spTree>
    <p:extLst>
      <p:ext uri="{BB962C8B-B14F-4D97-AF65-F5344CB8AC3E}">
        <p14:creationId xmlns:p14="http://schemas.microsoft.com/office/powerpoint/2010/main" val="29632693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564672"/>
          </a:xfrm>
        </p:spPr>
        <p:txBody>
          <a:bodyPr>
            <a:normAutofit fontScale="90000"/>
          </a:bodyPr>
          <a:lstStyle/>
          <a:p>
            <a:pPr algn="ctr"/>
            <a:r>
              <a:rPr lang="en-ZA" b="1" dirty="0" smtClean="0"/>
              <a:t>Finance</a:t>
            </a:r>
            <a:r>
              <a:rPr lang="en-ZA" dirty="0" smtClean="0"/>
              <a:t>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>
            <a:normAutofit fontScale="92500" lnSpcReduction="10000"/>
          </a:bodyPr>
          <a:lstStyle/>
          <a:p>
            <a:r>
              <a:rPr lang="en-ZA" b="1" dirty="0" smtClean="0"/>
              <a:t>Strengths </a:t>
            </a:r>
            <a:r>
              <a:rPr lang="en-ZA" dirty="0" smtClean="0"/>
              <a:t>– financial reporting on time and professional; better audit report; </a:t>
            </a:r>
            <a:r>
              <a:rPr lang="en-ZA" b="1" dirty="0" smtClean="0"/>
              <a:t>financial projections </a:t>
            </a:r>
            <a:r>
              <a:rPr lang="en-ZA" dirty="0" smtClean="0"/>
              <a:t>on target; increase in transport and communications due to increase in workshops/online; banking system sorted; Lotto account to be closed. Money transferred to current account; evaluation recommendations acted upon; </a:t>
            </a:r>
            <a:endParaRPr lang="en-ZA" dirty="0"/>
          </a:p>
          <a:p>
            <a:r>
              <a:rPr lang="en-ZA" b="1" dirty="0" smtClean="0"/>
              <a:t>Weaknesses </a:t>
            </a:r>
            <a:r>
              <a:rPr lang="en-ZA" dirty="0" smtClean="0"/>
              <a:t>– petty cash lock </a:t>
            </a:r>
            <a:r>
              <a:rPr lang="en-ZA" dirty="0" smtClean="0"/>
              <a:t>needed</a:t>
            </a:r>
            <a:endParaRPr lang="en-ZA" dirty="0"/>
          </a:p>
          <a:p>
            <a:r>
              <a:rPr lang="en-ZA" dirty="0" smtClean="0"/>
              <a:t>Current monthly expense – 35 000 x 12 = 420 000 (per year expenses) </a:t>
            </a:r>
          </a:p>
          <a:p>
            <a:r>
              <a:rPr lang="en-ZA" b="1" dirty="0" smtClean="0"/>
              <a:t>Call account </a:t>
            </a:r>
            <a:r>
              <a:rPr lang="en-ZA" dirty="0" smtClean="0"/>
              <a:t>= 520 000 </a:t>
            </a:r>
          </a:p>
          <a:p>
            <a:r>
              <a:rPr lang="en-ZA" b="1" dirty="0" smtClean="0"/>
              <a:t>Current account </a:t>
            </a:r>
            <a:r>
              <a:rPr lang="en-ZA" dirty="0" smtClean="0"/>
              <a:t>= 25 000 </a:t>
            </a:r>
          </a:p>
          <a:p>
            <a:r>
              <a:rPr lang="en-ZA" dirty="0" smtClean="0"/>
              <a:t>DSD = 100 000 </a:t>
            </a:r>
          </a:p>
          <a:p>
            <a:r>
              <a:rPr lang="en-ZA" dirty="0" smtClean="0"/>
              <a:t>Forza = 25 000 </a:t>
            </a:r>
          </a:p>
          <a:p>
            <a:r>
              <a:rPr lang="en-ZA" dirty="0" smtClean="0"/>
              <a:t>Total = 670 000 (own income of 100 000 = 770 000) </a:t>
            </a:r>
          </a:p>
        </p:txBody>
      </p:sp>
    </p:spTree>
    <p:extLst>
      <p:ext uri="{BB962C8B-B14F-4D97-AF65-F5344CB8AC3E}">
        <p14:creationId xmlns:p14="http://schemas.microsoft.com/office/powerpoint/2010/main" val="32018548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en-ZA" b="1" dirty="0" smtClean="0"/>
              <a:t>Office admin 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/>
          <a:lstStyle/>
          <a:p>
            <a:r>
              <a:rPr lang="en-ZA" b="1" dirty="0" smtClean="0"/>
              <a:t>Strengths</a:t>
            </a:r>
            <a:r>
              <a:rPr lang="en-ZA" dirty="0" smtClean="0"/>
              <a:t> – </a:t>
            </a:r>
            <a:r>
              <a:rPr lang="en-ZA" dirty="0" err="1" smtClean="0"/>
              <a:t>Wifi</a:t>
            </a:r>
            <a:r>
              <a:rPr lang="en-ZA" dirty="0" smtClean="0"/>
              <a:t> ok; enough resources; Chante assistance; volunteers assist; Cameron transport assistance; evaluations being done – feedback provided </a:t>
            </a:r>
          </a:p>
          <a:p>
            <a:pPr marL="0" indent="0">
              <a:buNone/>
            </a:pPr>
            <a:endParaRPr lang="en-ZA" dirty="0"/>
          </a:p>
          <a:p>
            <a:r>
              <a:rPr lang="en-ZA" b="1" dirty="0" smtClean="0"/>
              <a:t>Weaknesses </a:t>
            </a:r>
            <a:r>
              <a:rPr lang="en-ZA" dirty="0" smtClean="0"/>
              <a:t>– </a:t>
            </a:r>
            <a:r>
              <a:rPr lang="en-ZA" dirty="0" err="1" smtClean="0"/>
              <a:t>Neotel</a:t>
            </a:r>
            <a:r>
              <a:rPr lang="en-ZA" dirty="0" smtClean="0"/>
              <a:t> </a:t>
            </a:r>
            <a:r>
              <a:rPr lang="en-ZA" dirty="0" err="1"/>
              <a:t>P</a:t>
            </a:r>
            <a:r>
              <a:rPr lang="en-ZA" dirty="0" err="1" smtClean="0"/>
              <a:t>uk</a:t>
            </a:r>
            <a:r>
              <a:rPr lang="en-ZA" dirty="0" smtClean="0"/>
              <a:t> </a:t>
            </a:r>
            <a:r>
              <a:rPr lang="en-ZA" dirty="0" err="1" smtClean="0"/>
              <a:t>nr</a:t>
            </a:r>
            <a:r>
              <a:rPr lang="en-ZA" dirty="0" smtClean="0"/>
              <a:t>; building cold; access to the office – gate needed; lighting weak</a:t>
            </a:r>
          </a:p>
          <a:p>
            <a:r>
              <a:rPr lang="en-ZA" dirty="0" smtClean="0"/>
              <a:t>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8794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en-ZA" b="1" dirty="0" smtClean="0"/>
              <a:t>Staff development/capacity 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/>
          <a:lstStyle/>
          <a:p>
            <a:r>
              <a:rPr lang="en-ZA" b="1" dirty="0" smtClean="0"/>
              <a:t>Strengths</a:t>
            </a:r>
            <a:r>
              <a:rPr lang="en-ZA" dirty="0" smtClean="0"/>
              <a:t> – management skills/training skills/driving/admin skills; fundraising; marketing; staff evaluations – follow up in July;  Giovanni returned; Linda – SDF – SDJ / SDF; driving lessons for Linda; Frank evaluate Linda; Financial training – Cheryl-Lynn; Site visits to </a:t>
            </a:r>
            <a:r>
              <a:rPr lang="en-ZA" dirty="0" err="1" smtClean="0"/>
              <a:t>Comchest</a:t>
            </a:r>
            <a:r>
              <a:rPr lang="en-ZA" dirty="0" smtClean="0"/>
              <a:t> and DSD (SDJ)</a:t>
            </a:r>
          </a:p>
          <a:p>
            <a:endParaRPr lang="en-ZA" dirty="0"/>
          </a:p>
          <a:p>
            <a:r>
              <a:rPr lang="en-ZA" b="1" dirty="0" smtClean="0"/>
              <a:t>Weaknesses </a:t>
            </a:r>
            <a:r>
              <a:rPr lang="en-ZA" dirty="0" smtClean="0"/>
              <a:t>– SDJ to be relieved computer training; no advance training as planned; SDJ must still go for driving lessons </a:t>
            </a:r>
          </a:p>
        </p:txBody>
      </p:sp>
    </p:spTree>
    <p:extLst>
      <p:ext uri="{BB962C8B-B14F-4D97-AF65-F5344CB8AC3E}">
        <p14:creationId xmlns:p14="http://schemas.microsoft.com/office/powerpoint/2010/main" val="2870683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n-ZA" b="1" dirty="0" smtClean="0"/>
              <a:t>Online job search 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/>
          </a:bodyPr>
          <a:lstStyle/>
          <a:p>
            <a:r>
              <a:rPr lang="en-ZA" sz="2200" b="1" dirty="0" smtClean="0"/>
              <a:t>Strengths </a:t>
            </a:r>
          </a:p>
          <a:p>
            <a:r>
              <a:rPr lang="en-ZA" sz="2200" dirty="0" smtClean="0"/>
              <a:t>More people reached; more pressure when </a:t>
            </a:r>
            <a:r>
              <a:rPr lang="en-ZA" sz="2200" dirty="0" err="1" smtClean="0"/>
              <a:t>Gio</a:t>
            </a:r>
            <a:r>
              <a:rPr lang="en-ZA" sz="2200" dirty="0" smtClean="0"/>
              <a:t> and </a:t>
            </a:r>
            <a:r>
              <a:rPr lang="en-ZA" sz="2200" dirty="0" err="1" smtClean="0"/>
              <a:t>Lizelle</a:t>
            </a:r>
            <a:r>
              <a:rPr lang="en-ZA" sz="2200" dirty="0" smtClean="0"/>
              <a:t> left but back to normal; Income – R5900 until June 2017/ June 2018 – R13 160; More registrations for 6 week course; Uncapped </a:t>
            </a:r>
            <a:r>
              <a:rPr lang="en-ZA" sz="2200" dirty="0" err="1" smtClean="0"/>
              <a:t>wifi</a:t>
            </a:r>
            <a:r>
              <a:rPr lang="en-ZA" sz="2200" dirty="0" smtClean="0"/>
              <a:t> helps a lot; More employment through online; assistance from staff at libraries; Online to CIP referrals; Good referrals to Youth Weeks; Youth week dates immediately after online also helped. Assistance from volunteers/</a:t>
            </a:r>
            <a:r>
              <a:rPr lang="en-ZA" sz="2200" dirty="0" err="1" smtClean="0"/>
              <a:t>Ghalieb</a:t>
            </a:r>
            <a:r>
              <a:rPr lang="en-ZA" sz="2200" dirty="0" smtClean="0"/>
              <a:t>, Reuben, Rebecca, </a:t>
            </a:r>
            <a:r>
              <a:rPr lang="en-ZA" sz="2200" dirty="0" err="1" smtClean="0"/>
              <a:t>Christal</a:t>
            </a:r>
            <a:r>
              <a:rPr lang="en-ZA" sz="2200" dirty="0" smtClean="0"/>
              <a:t>, Warren, FB followers increased (22 000). Cameron support with transport – relieve director; More libraries partners (</a:t>
            </a:r>
            <a:r>
              <a:rPr lang="en-ZA" sz="2200" dirty="0" err="1" smtClean="0"/>
              <a:t>Kuils</a:t>
            </a:r>
            <a:r>
              <a:rPr lang="en-ZA" sz="2200" dirty="0" smtClean="0"/>
              <a:t>/</a:t>
            </a:r>
            <a:r>
              <a:rPr lang="en-ZA" sz="2200" dirty="0" err="1" smtClean="0"/>
              <a:t>Bellv</a:t>
            </a:r>
            <a:r>
              <a:rPr lang="en-ZA" sz="2200" dirty="0" smtClean="0"/>
              <a:t> South/Grassroots/</a:t>
            </a:r>
            <a:r>
              <a:rPr lang="en-ZA" sz="2200" dirty="0" err="1" smtClean="0"/>
              <a:t>Belhar</a:t>
            </a:r>
            <a:r>
              <a:rPr lang="en-ZA" sz="2200" dirty="0" smtClean="0"/>
              <a:t>/</a:t>
            </a:r>
            <a:r>
              <a:rPr lang="en-ZA" sz="2200" dirty="0" err="1" smtClean="0"/>
              <a:t>Ravensmead</a:t>
            </a:r>
            <a:r>
              <a:rPr lang="en-ZA" sz="2200" dirty="0" smtClean="0"/>
              <a:t>/</a:t>
            </a:r>
            <a:r>
              <a:rPr lang="en-ZA" sz="2200" dirty="0" err="1" smtClean="0"/>
              <a:t>Parow</a:t>
            </a:r>
            <a:r>
              <a:rPr lang="en-ZA" sz="2200" dirty="0" smtClean="0"/>
              <a:t>/</a:t>
            </a:r>
            <a:r>
              <a:rPr lang="en-ZA" sz="2200" dirty="0" err="1" smtClean="0"/>
              <a:t>Gugs</a:t>
            </a:r>
            <a:r>
              <a:rPr lang="en-ZA" sz="2200" dirty="0" smtClean="0"/>
              <a:t>, </a:t>
            </a:r>
            <a:r>
              <a:rPr lang="en-ZA" sz="2200" dirty="0" err="1" smtClean="0"/>
              <a:t>Elsies</a:t>
            </a:r>
            <a:r>
              <a:rPr lang="en-ZA" sz="2200" dirty="0" smtClean="0"/>
              <a:t> River, </a:t>
            </a:r>
            <a:r>
              <a:rPr lang="en-ZA" sz="2200" dirty="0" err="1" smtClean="0"/>
              <a:t>Leonsdale</a:t>
            </a:r>
            <a:r>
              <a:rPr lang="en-ZA" sz="2200" dirty="0" smtClean="0"/>
              <a:t>) </a:t>
            </a:r>
            <a:r>
              <a:rPr lang="en-ZA" sz="2200" dirty="0" err="1" smtClean="0"/>
              <a:t>Kleinvlei</a:t>
            </a:r>
            <a:r>
              <a:rPr lang="en-ZA" sz="2200" dirty="0" smtClean="0"/>
              <a:t> is a possibility </a:t>
            </a:r>
            <a:endParaRPr lang="en-ZA" sz="2200" dirty="0"/>
          </a:p>
          <a:p>
            <a:r>
              <a:rPr lang="en-ZA" sz="2200" b="1" dirty="0" smtClean="0"/>
              <a:t>Weaknesses: </a:t>
            </a:r>
            <a:r>
              <a:rPr lang="en-ZA" sz="2200" dirty="0" smtClean="0"/>
              <a:t>Admin needs improvement – especially linkages to other depts. FB accounts/likes recorded to be reported; Email accounts opened to be reported; all enquiries to be recorded</a:t>
            </a:r>
          </a:p>
        </p:txBody>
      </p:sp>
    </p:spTree>
    <p:extLst>
      <p:ext uri="{BB962C8B-B14F-4D97-AF65-F5344CB8AC3E}">
        <p14:creationId xmlns:p14="http://schemas.microsoft.com/office/powerpoint/2010/main" val="2264856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en-ZA" b="1" dirty="0" smtClean="0"/>
              <a:t>6 week computer course 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/>
          </a:bodyPr>
          <a:lstStyle/>
          <a:p>
            <a:r>
              <a:rPr lang="en-ZA" sz="2400" dirty="0" smtClean="0"/>
              <a:t>Strengths – still min 7 students; hardware still ok; fee collection still around 95%; EFT still increasing; FB referrals increasing; attendance is ok; </a:t>
            </a:r>
          </a:p>
          <a:p>
            <a:endParaRPr lang="en-ZA" sz="2400" dirty="0"/>
          </a:p>
          <a:p>
            <a:endParaRPr lang="en-ZA" sz="2400" dirty="0" smtClean="0"/>
          </a:p>
          <a:p>
            <a:r>
              <a:rPr lang="en-ZA" sz="2400" dirty="0" smtClean="0"/>
              <a:t>Weaknesses:  people who register but don’t attend. Forfeit registration fee;  SDJ must be relieved asap. Linda to be prepared. </a:t>
            </a:r>
          </a:p>
          <a:p>
            <a:r>
              <a:rPr lang="en-ZA" sz="2400" dirty="0" smtClean="0"/>
              <a:t>Income: R61 225 (R55 000 – 2017) (Outstanding R545)</a:t>
            </a:r>
          </a:p>
          <a:p>
            <a:r>
              <a:rPr lang="en-ZA" sz="2400" dirty="0" smtClean="0"/>
              <a:t>Currently busy with 4 semester (6 is possible for this year)  </a:t>
            </a:r>
          </a:p>
          <a:p>
            <a:endParaRPr lang="en-ZA" sz="2400" dirty="0" smtClean="0"/>
          </a:p>
        </p:txBody>
      </p:sp>
    </p:spTree>
    <p:extLst>
      <p:ext uri="{BB962C8B-B14F-4D97-AF65-F5344CB8AC3E}">
        <p14:creationId xmlns:p14="http://schemas.microsoft.com/office/powerpoint/2010/main" val="1839356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>
            <a:noAutofit/>
          </a:bodyPr>
          <a:lstStyle/>
          <a:p>
            <a:pPr algn="ctr"/>
            <a:r>
              <a:rPr lang="en-ZA" sz="3600" b="1" dirty="0" smtClean="0"/>
              <a:t>Youth Empowerment Weeks/Life skills course</a:t>
            </a:r>
            <a:endParaRPr lang="en-Z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/>
          </a:bodyPr>
          <a:lstStyle/>
          <a:p>
            <a:r>
              <a:rPr lang="en-ZA" sz="2200" dirty="0" smtClean="0"/>
              <a:t>Strengths – more libraries target (MP, </a:t>
            </a:r>
            <a:r>
              <a:rPr lang="en-ZA" sz="2200" dirty="0" err="1" smtClean="0"/>
              <a:t>Eikendal</a:t>
            </a:r>
            <a:r>
              <a:rPr lang="en-ZA" sz="2200" dirty="0" smtClean="0"/>
              <a:t>, </a:t>
            </a:r>
            <a:r>
              <a:rPr lang="en-ZA" sz="2200" dirty="0" err="1" smtClean="0"/>
              <a:t>Adriaanse</a:t>
            </a:r>
            <a:r>
              <a:rPr lang="en-ZA" sz="2200" dirty="0" smtClean="0"/>
              <a:t>, </a:t>
            </a:r>
            <a:r>
              <a:rPr lang="en-ZA" sz="2200" dirty="0" err="1" smtClean="0"/>
              <a:t>Parow</a:t>
            </a:r>
            <a:r>
              <a:rPr lang="en-ZA" sz="2200" dirty="0" smtClean="0"/>
              <a:t> Centre, Delft, Grassroots, </a:t>
            </a:r>
            <a:r>
              <a:rPr lang="en-ZA" sz="2200" dirty="0" err="1" smtClean="0"/>
              <a:t>Kuilsriver</a:t>
            </a:r>
            <a:r>
              <a:rPr lang="en-ZA" sz="2200" dirty="0" smtClean="0"/>
              <a:t>, </a:t>
            </a:r>
            <a:r>
              <a:rPr lang="en-ZA" sz="2200" dirty="0" err="1" smtClean="0"/>
              <a:t>Elies</a:t>
            </a:r>
            <a:r>
              <a:rPr lang="en-ZA" sz="2200" dirty="0" smtClean="0"/>
              <a:t> River) Focus now: </a:t>
            </a:r>
            <a:r>
              <a:rPr lang="en-ZA" sz="2200" dirty="0" err="1" smtClean="0"/>
              <a:t>Belhar</a:t>
            </a:r>
            <a:r>
              <a:rPr lang="en-ZA" sz="2200" dirty="0" smtClean="0"/>
              <a:t>, </a:t>
            </a:r>
            <a:r>
              <a:rPr lang="en-ZA" sz="2200" dirty="0" err="1" smtClean="0"/>
              <a:t>Bonteheuwel</a:t>
            </a:r>
            <a:r>
              <a:rPr lang="en-ZA" sz="2200" dirty="0" smtClean="0"/>
              <a:t>, </a:t>
            </a:r>
            <a:r>
              <a:rPr lang="en-ZA" sz="2200" dirty="0" err="1" smtClean="0"/>
              <a:t>Kleinvlei</a:t>
            </a:r>
            <a:r>
              <a:rPr lang="en-ZA" sz="2200" dirty="0" smtClean="0"/>
              <a:t>, </a:t>
            </a:r>
            <a:r>
              <a:rPr lang="en-ZA" sz="2200" dirty="0" err="1" smtClean="0"/>
              <a:t>Lavis</a:t>
            </a:r>
            <a:r>
              <a:rPr lang="en-ZA" sz="2200" dirty="0" smtClean="0"/>
              <a:t>, </a:t>
            </a:r>
            <a:r>
              <a:rPr lang="en-ZA" sz="2200" dirty="0" err="1" smtClean="0"/>
              <a:t>Parow</a:t>
            </a:r>
            <a:r>
              <a:rPr lang="en-ZA" sz="2200" dirty="0" smtClean="0"/>
              <a:t> library, </a:t>
            </a:r>
            <a:r>
              <a:rPr lang="en-ZA" sz="2200" dirty="0" err="1" smtClean="0"/>
              <a:t>Gugs</a:t>
            </a:r>
            <a:r>
              <a:rPr lang="en-ZA" sz="2200" dirty="0" smtClean="0"/>
              <a:t>, </a:t>
            </a:r>
            <a:r>
              <a:rPr lang="en-ZA" sz="2200" dirty="0" err="1" smtClean="0"/>
              <a:t>Langa</a:t>
            </a:r>
            <a:r>
              <a:rPr lang="en-ZA" sz="2200" dirty="0" smtClean="0"/>
              <a:t>)</a:t>
            </a:r>
          </a:p>
          <a:p>
            <a:r>
              <a:rPr lang="en-ZA" sz="2200" dirty="0" smtClean="0"/>
              <a:t>Only one 4 day so far – </a:t>
            </a:r>
            <a:r>
              <a:rPr lang="en-ZA" sz="2200" dirty="0" err="1" smtClean="0"/>
              <a:t>Parow</a:t>
            </a:r>
            <a:r>
              <a:rPr lang="en-ZA" sz="2200" dirty="0" smtClean="0"/>
              <a:t> centre </a:t>
            </a:r>
          </a:p>
          <a:p>
            <a:r>
              <a:rPr lang="en-ZA" sz="2200" dirty="0" smtClean="0"/>
              <a:t>Numbers per event less than last year – average 40’s </a:t>
            </a:r>
          </a:p>
          <a:p>
            <a:r>
              <a:rPr lang="en-ZA" sz="2200" dirty="0" smtClean="0"/>
              <a:t>Total </a:t>
            </a:r>
            <a:r>
              <a:rPr lang="en-ZA" sz="2200" dirty="0" err="1" smtClean="0"/>
              <a:t>nr</a:t>
            </a:r>
            <a:r>
              <a:rPr lang="en-ZA" sz="2200" dirty="0" smtClean="0"/>
              <a:t> attended = 413 (target is 700 for 2018) </a:t>
            </a:r>
          </a:p>
          <a:p>
            <a:r>
              <a:rPr lang="en-ZA" sz="2200" dirty="0" smtClean="0"/>
              <a:t>4 days training – JS/CC (frank) Admin/</a:t>
            </a:r>
            <a:r>
              <a:rPr lang="en-ZA" sz="2200" dirty="0" err="1" smtClean="0"/>
              <a:t>Bookk</a:t>
            </a:r>
            <a:r>
              <a:rPr lang="en-ZA" sz="2200" dirty="0" smtClean="0"/>
              <a:t> (SDJ-CL) MM/PD (Frank) – </a:t>
            </a:r>
            <a:r>
              <a:rPr lang="en-ZA" sz="2200" dirty="0" err="1" smtClean="0"/>
              <a:t>Lavis</a:t>
            </a:r>
            <a:r>
              <a:rPr lang="en-ZA" sz="2200" dirty="0" smtClean="0"/>
              <a:t>/</a:t>
            </a:r>
            <a:r>
              <a:rPr lang="en-ZA" sz="2200" dirty="0" err="1" smtClean="0"/>
              <a:t>Bonteheuwel</a:t>
            </a:r>
            <a:endParaRPr lang="en-ZA" sz="2200" dirty="0" smtClean="0"/>
          </a:p>
          <a:p>
            <a:r>
              <a:rPr lang="en-ZA" sz="2200" dirty="0" smtClean="0"/>
              <a:t>Total amount = R12 405 (with Ithemba)</a:t>
            </a:r>
          </a:p>
          <a:p>
            <a:r>
              <a:rPr lang="en-ZA" sz="2200" dirty="0" smtClean="0"/>
              <a:t>Weaknesses – more CVs done last year; fewer manuals sold </a:t>
            </a:r>
            <a:endParaRPr lang="en-ZA" sz="2200" dirty="0"/>
          </a:p>
        </p:txBody>
      </p:sp>
    </p:spTree>
    <p:extLst>
      <p:ext uri="{BB962C8B-B14F-4D97-AF65-F5344CB8AC3E}">
        <p14:creationId xmlns:p14="http://schemas.microsoft.com/office/powerpoint/2010/main" val="588400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en-ZA" b="1" dirty="0" smtClean="0"/>
              <a:t>Rural outreach 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/>
          <a:lstStyle/>
          <a:p>
            <a:r>
              <a:rPr lang="en-ZA" dirty="0" smtClean="0"/>
              <a:t>No requests received so far – Kimberley branch receive priority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77109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76064"/>
          </a:xfrm>
        </p:spPr>
        <p:txBody>
          <a:bodyPr>
            <a:normAutofit/>
          </a:bodyPr>
          <a:lstStyle/>
          <a:p>
            <a:pPr algn="ctr"/>
            <a:r>
              <a:rPr lang="en-ZA" sz="3200" b="1" dirty="0" smtClean="0"/>
              <a:t>Community Investment Programme</a:t>
            </a:r>
            <a:endParaRPr lang="en-ZA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/>
          <a:lstStyle/>
          <a:p>
            <a:r>
              <a:rPr lang="en-ZA" b="1" dirty="0" smtClean="0"/>
              <a:t>Strengths </a:t>
            </a:r>
            <a:r>
              <a:rPr lang="en-ZA" dirty="0" smtClean="0"/>
              <a:t>– more people reached through DSD </a:t>
            </a:r>
            <a:r>
              <a:rPr lang="en-ZA" dirty="0" err="1" smtClean="0"/>
              <a:t>traning</a:t>
            </a:r>
            <a:r>
              <a:rPr lang="en-ZA" dirty="0"/>
              <a:t> </a:t>
            </a:r>
            <a:r>
              <a:rPr lang="en-ZA" dirty="0" smtClean="0"/>
              <a:t>– Jan/June = 38 (9 Delft; 19 </a:t>
            </a:r>
            <a:r>
              <a:rPr lang="en-ZA" dirty="0" err="1" smtClean="0"/>
              <a:t>Elsies</a:t>
            </a:r>
            <a:r>
              <a:rPr lang="en-ZA" dirty="0" smtClean="0"/>
              <a:t>; 2 </a:t>
            </a:r>
            <a:r>
              <a:rPr lang="en-ZA" dirty="0" err="1" smtClean="0"/>
              <a:t>Kraaifontein</a:t>
            </a:r>
            <a:r>
              <a:rPr lang="en-ZA" dirty="0" smtClean="0"/>
              <a:t>; Other 3) </a:t>
            </a:r>
          </a:p>
          <a:p>
            <a:r>
              <a:rPr lang="en-ZA" dirty="0" smtClean="0"/>
              <a:t>Changed to Excel from PP</a:t>
            </a:r>
          </a:p>
          <a:p>
            <a:r>
              <a:rPr lang="en-ZA" dirty="0" smtClean="0"/>
              <a:t>4 sessions covered so far – referred from online (funded training by DSD)</a:t>
            </a:r>
            <a:r>
              <a:rPr lang="en-ZA" dirty="0"/>
              <a:t> </a:t>
            </a:r>
            <a:r>
              <a:rPr lang="en-ZA" dirty="0" smtClean="0"/>
              <a:t>extra training provided </a:t>
            </a:r>
          </a:p>
          <a:p>
            <a:r>
              <a:rPr lang="en-ZA" b="1" dirty="0" smtClean="0"/>
              <a:t>Weaknesses </a:t>
            </a:r>
            <a:r>
              <a:rPr lang="en-ZA" dirty="0" smtClean="0"/>
              <a:t>– NPOs not yet identified / Followed up with Joy Lange </a:t>
            </a:r>
          </a:p>
          <a:p>
            <a:r>
              <a:rPr lang="en-ZA" dirty="0" smtClean="0"/>
              <a:t>Referrals from Fundraising Forum – advertise via email and FB </a:t>
            </a:r>
          </a:p>
          <a:p>
            <a:endParaRPr lang="en-ZA" dirty="0" smtClean="0"/>
          </a:p>
          <a:p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val="1225712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en-ZA" b="1" dirty="0" smtClean="0"/>
              <a:t>Job placement, referrals and tracking 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/>
          <a:lstStyle/>
          <a:p>
            <a:r>
              <a:rPr lang="en-ZA" b="1" dirty="0" smtClean="0"/>
              <a:t>Strengths</a:t>
            </a:r>
            <a:r>
              <a:rPr lang="en-ZA" dirty="0" smtClean="0"/>
              <a:t> – Department of Labour on board again; I-College good referrals; </a:t>
            </a:r>
            <a:r>
              <a:rPr lang="en-ZA" dirty="0" err="1" smtClean="0"/>
              <a:t>Rlabs</a:t>
            </a:r>
            <a:r>
              <a:rPr lang="en-ZA" dirty="0" smtClean="0"/>
              <a:t> referrals on 7 July; AKSDC – good referrals – good feedback; </a:t>
            </a:r>
            <a:r>
              <a:rPr lang="en-ZA" dirty="0" err="1" smtClean="0"/>
              <a:t>Kolping</a:t>
            </a:r>
            <a:r>
              <a:rPr lang="en-ZA" dirty="0" smtClean="0"/>
              <a:t> – 3 referrals; Reach Make It attended workshops – no proper feedback; Online students from DSD placements (16) Also </a:t>
            </a:r>
            <a:r>
              <a:rPr lang="en-ZA" dirty="0" err="1" smtClean="0"/>
              <a:t>learnerships</a:t>
            </a:r>
            <a:r>
              <a:rPr lang="en-ZA" dirty="0" smtClean="0"/>
              <a:t>/internships; Call from </a:t>
            </a:r>
            <a:r>
              <a:rPr lang="en-ZA" dirty="0" err="1" smtClean="0"/>
              <a:t>Dreamworker</a:t>
            </a:r>
            <a:r>
              <a:rPr lang="en-ZA" dirty="0" smtClean="0"/>
              <a:t> (Vicky) Job shadowing (Linda – 11; FJ – 5; SDJ – 5; Giovanni </a:t>
            </a:r>
            <a:endParaRPr lang="en-ZA" dirty="0"/>
          </a:p>
          <a:p>
            <a:r>
              <a:rPr lang="en-ZA" b="1" dirty="0" smtClean="0"/>
              <a:t>Weaknesses </a:t>
            </a:r>
            <a:r>
              <a:rPr lang="en-ZA" dirty="0" smtClean="0"/>
              <a:t>– AA no feedback; </a:t>
            </a:r>
            <a:r>
              <a:rPr lang="en-ZA" dirty="0" err="1" smtClean="0"/>
              <a:t>Harambee</a:t>
            </a:r>
            <a:r>
              <a:rPr lang="en-ZA" dirty="0" smtClean="0"/>
              <a:t> system changed – No calls from </a:t>
            </a:r>
            <a:r>
              <a:rPr lang="en-ZA" dirty="0" err="1" smtClean="0"/>
              <a:t>Gerli</a:t>
            </a:r>
            <a:r>
              <a:rPr lang="en-ZA" dirty="0" smtClean="0"/>
              <a:t> Clothing </a:t>
            </a:r>
          </a:p>
          <a:p>
            <a:r>
              <a:rPr lang="en-ZA" dirty="0" smtClean="0"/>
              <a:t>Recommendation – check company websites </a:t>
            </a:r>
          </a:p>
          <a:p>
            <a:r>
              <a:rPr lang="en-ZA" dirty="0" smtClean="0"/>
              <a:t>Contact libraries for job shadowing </a:t>
            </a:r>
          </a:p>
          <a:p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val="256438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650336"/>
          </a:xfrm>
        </p:spPr>
        <p:txBody>
          <a:bodyPr>
            <a:normAutofit fontScale="90000"/>
          </a:bodyPr>
          <a:lstStyle/>
          <a:p>
            <a:pPr algn="ctr"/>
            <a:r>
              <a:rPr lang="en-ZA" b="1" dirty="0" smtClean="0"/>
              <a:t>Marketing and networking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/>
          <a:lstStyle/>
          <a:p>
            <a:r>
              <a:rPr lang="en-ZA" dirty="0" smtClean="0"/>
              <a:t>Strengths – FB now dominant (savings costs); 22 000 followers – target of 25 000 on track) word of mouth is strong; updating of pamphlets and brochures/banners;  2 articles on </a:t>
            </a:r>
            <a:r>
              <a:rPr lang="en-ZA" dirty="0" err="1" smtClean="0"/>
              <a:t>Tygerburger</a:t>
            </a:r>
            <a:r>
              <a:rPr lang="en-ZA" dirty="0" smtClean="0"/>
              <a:t>; 1 newsletter issued so far (2800 subscribers); </a:t>
            </a:r>
            <a:r>
              <a:rPr lang="en-ZA" dirty="0" err="1" smtClean="0"/>
              <a:t>Parow</a:t>
            </a:r>
            <a:r>
              <a:rPr lang="en-ZA" dirty="0" smtClean="0"/>
              <a:t> Centre confirmed for next exhibition</a:t>
            </a:r>
          </a:p>
          <a:p>
            <a:r>
              <a:rPr lang="en-ZA" dirty="0" smtClean="0"/>
              <a:t>Network partners – I-College; new libraries; Fundraising Forum </a:t>
            </a:r>
          </a:p>
          <a:p>
            <a:pPr marL="0" indent="0">
              <a:buNone/>
            </a:pPr>
            <a:endParaRPr lang="en-ZA" dirty="0"/>
          </a:p>
          <a:p>
            <a:r>
              <a:rPr lang="en-ZA" dirty="0" smtClean="0"/>
              <a:t>Weaknesses – no TV or radio (one cancelled); more newspapers to be contacted (A/News – Peoples Post, Plainsman)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732821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en-ZA" b="1" dirty="0" smtClean="0"/>
              <a:t>Fundraising</a:t>
            </a:r>
            <a:r>
              <a:rPr lang="en-ZA" dirty="0" smtClean="0"/>
              <a:t>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 lnSpcReduction="10000"/>
          </a:bodyPr>
          <a:lstStyle/>
          <a:p>
            <a:r>
              <a:rPr lang="en-ZA" b="1" dirty="0" smtClean="0"/>
              <a:t>Strengths</a:t>
            </a:r>
            <a:r>
              <a:rPr lang="en-ZA" dirty="0" smtClean="0"/>
              <a:t> – </a:t>
            </a:r>
            <a:r>
              <a:rPr lang="en-ZA" dirty="0"/>
              <a:t>F</a:t>
            </a:r>
            <a:r>
              <a:rPr lang="en-ZA" dirty="0" smtClean="0"/>
              <a:t>unding renewed by KIA (287 298); Forza Foundation accepted (50 000); DSD renewed funding (131 130) </a:t>
            </a:r>
          </a:p>
          <a:p>
            <a:r>
              <a:rPr lang="en-ZA" b="1" dirty="0" smtClean="0"/>
              <a:t>Individual</a:t>
            </a:r>
            <a:r>
              <a:rPr lang="en-ZA" dirty="0" smtClean="0"/>
              <a:t> = 4 460</a:t>
            </a:r>
          </a:p>
          <a:p>
            <a:r>
              <a:rPr lang="en-ZA" b="1" dirty="0" smtClean="0"/>
              <a:t>Own income </a:t>
            </a:r>
            <a:r>
              <a:rPr lang="en-ZA" dirty="0" smtClean="0"/>
              <a:t>=  Computer (61 225) Online (13 980) Youth Week (12 405) </a:t>
            </a:r>
          </a:p>
          <a:p>
            <a:r>
              <a:rPr lang="en-ZA" dirty="0" smtClean="0"/>
              <a:t>92 270 (June 2018) new computer fee – R1100 (unemployed) R1400 (employed)</a:t>
            </a:r>
            <a:endParaRPr lang="en-ZA" dirty="0"/>
          </a:p>
          <a:p>
            <a:r>
              <a:rPr lang="en-ZA" b="1" dirty="0" smtClean="0"/>
              <a:t>Weaknesses </a:t>
            </a:r>
            <a:r>
              <a:rPr lang="en-ZA" dirty="0" smtClean="0"/>
              <a:t>– Lotto completed; Community Chest no response; KB Foundation – funding completed; Hilden Fund declined; Still waiting on AWDF and Vodacom Foundation</a:t>
            </a:r>
            <a:br>
              <a:rPr lang="en-ZA" dirty="0" smtClean="0"/>
            </a:br>
            <a:r>
              <a:rPr lang="en-ZA" dirty="0" smtClean="0"/>
              <a:t>Follow up T-shirts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226084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284</TotalTime>
  <Words>958</Words>
  <Application>Microsoft Office PowerPoint</Application>
  <PresentationFormat>On-screen Show (4:3)</PresentationFormat>
  <Paragraphs>63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Constantia</vt:lpstr>
      <vt:lpstr>Wingdings 2</vt:lpstr>
      <vt:lpstr>Flow</vt:lpstr>
      <vt:lpstr>YoungPeople@Work </vt:lpstr>
      <vt:lpstr>Online job search </vt:lpstr>
      <vt:lpstr>6 week computer course </vt:lpstr>
      <vt:lpstr>Youth Empowerment Weeks/Life skills course</vt:lpstr>
      <vt:lpstr>Rural outreach </vt:lpstr>
      <vt:lpstr>Community Investment Programme</vt:lpstr>
      <vt:lpstr>Job placement, referrals and tracking </vt:lpstr>
      <vt:lpstr>Marketing and networking</vt:lpstr>
      <vt:lpstr>Fundraising </vt:lpstr>
      <vt:lpstr>Finance </vt:lpstr>
      <vt:lpstr>Office admin </vt:lpstr>
      <vt:lpstr>Staff development/capacity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Youngpeople@Work </dc:title>
  <dc:creator>Frank PC</dc:creator>
  <cp:lastModifiedBy>Frank PC</cp:lastModifiedBy>
  <cp:revision>27</cp:revision>
  <dcterms:created xsi:type="dcterms:W3CDTF">2018-07-13T07:19:44Z</dcterms:created>
  <dcterms:modified xsi:type="dcterms:W3CDTF">2018-07-18T13:28:46Z</dcterms:modified>
</cp:coreProperties>
</file>