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66"/>
  </p:handoutMasterIdLst>
  <p:sldIdLst>
    <p:sldId id="256" r:id="rId2"/>
    <p:sldId id="257" r:id="rId3"/>
    <p:sldId id="352" r:id="rId4"/>
    <p:sldId id="295" r:id="rId5"/>
    <p:sldId id="312" r:id="rId6"/>
    <p:sldId id="349" r:id="rId7"/>
    <p:sldId id="335" r:id="rId8"/>
    <p:sldId id="350" r:id="rId9"/>
    <p:sldId id="351" r:id="rId10"/>
    <p:sldId id="313" r:id="rId11"/>
    <p:sldId id="292" r:id="rId12"/>
    <p:sldId id="314" r:id="rId13"/>
    <p:sldId id="289" r:id="rId14"/>
    <p:sldId id="290" r:id="rId15"/>
    <p:sldId id="291" r:id="rId16"/>
    <p:sldId id="315" r:id="rId17"/>
    <p:sldId id="278" r:id="rId18"/>
    <p:sldId id="259" r:id="rId19"/>
    <p:sldId id="301" r:id="rId20"/>
    <p:sldId id="260" r:id="rId21"/>
    <p:sldId id="268" r:id="rId22"/>
    <p:sldId id="299" r:id="rId23"/>
    <p:sldId id="300" r:id="rId24"/>
    <p:sldId id="261" r:id="rId25"/>
    <p:sldId id="358" r:id="rId26"/>
    <p:sldId id="357" r:id="rId27"/>
    <p:sldId id="355" r:id="rId28"/>
    <p:sldId id="361" r:id="rId29"/>
    <p:sldId id="353" r:id="rId30"/>
    <p:sldId id="354" r:id="rId31"/>
    <p:sldId id="359" r:id="rId32"/>
    <p:sldId id="356" r:id="rId33"/>
    <p:sldId id="360" r:id="rId34"/>
    <p:sldId id="322" r:id="rId35"/>
    <p:sldId id="333" r:id="rId36"/>
    <p:sldId id="284" r:id="rId37"/>
    <p:sldId id="317" r:id="rId38"/>
    <p:sldId id="269" r:id="rId39"/>
    <p:sldId id="320" r:id="rId40"/>
    <p:sldId id="329" r:id="rId41"/>
    <p:sldId id="318" r:id="rId42"/>
    <p:sldId id="285" r:id="rId43"/>
    <p:sldId id="330" r:id="rId44"/>
    <p:sldId id="316" r:id="rId45"/>
    <p:sldId id="319" r:id="rId46"/>
    <p:sldId id="331" r:id="rId47"/>
    <p:sldId id="282" r:id="rId48"/>
    <p:sldId id="283" r:id="rId49"/>
    <p:sldId id="302" r:id="rId50"/>
    <p:sldId id="303" r:id="rId51"/>
    <p:sldId id="310" r:id="rId52"/>
    <p:sldId id="341" r:id="rId53"/>
    <p:sldId id="321" r:id="rId54"/>
    <p:sldId id="336" r:id="rId55"/>
    <p:sldId id="334" r:id="rId56"/>
    <p:sldId id="325" r:id="rId57"/>
    <p:sldId id="337" r:id="rId58"/>
    <p:sldId id="327" r:id="rId59"/>
    <p:sldId id="342" r:id="rId60"/>
    <p:sldId id="326" r:id="rId61"/>
    <p:sldId id="338" r:id="rId62"/>
    <p:sldId id="339" r:id="rId63"/>
    <p:sldId id="324" r:id="rId64"/>
    <p:sldId id="323" r:id="rId6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2" autoAdjust="0"/>
    <p:restoredTop sz="94434" autoAdjust="0"/>
  </p:normalViewPr>
  <p:slideViewPr>
    <p:cSldViewPr>
      <p:cViewPr varScale="1">
        <p:scale>
          <a:sx n="79" d="100"/>
          <a:sy n="79" d="100"/>
        </p:scale>
        <p:origin x="-96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14D57-9DF9-4D02-AB67-3C4D4400159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ZA"/>
        </a:p>
      </dgm:t>
    </dgm:pt>
    <dgm:pt modelId="{6B16D445-A334-4C67-BA19-226825EA7F2E}">
      <dgm:prSet phldrT="[Text]" custT="1"/>
      <dgm:spPr>
        <a:solidFill>
          <a:srgbClr val="FF0000"/>
        </a:solidFill>
      </dgm:spPr>
      <dgm:t>
        <a:bodyPr/>
        <a:lstStyle/>
        <a:p>
          <a:r>
            <a:rPr lang="en-ZA" sz="2000" b="1" dirty="0" smtClean="0">
              <a:solidFill>
                <a:schemeClr val="tx1"/>
              </a:solidFill>
            </a:rPr>
            <a:t>Community and donors</a:t>
          </a:r>
        </a:p>
        <a:p>
          <a:r>
            <a:rPr lang="en-ZA" sz="1000" b="1" dirty="0" smtClean="0">
              <a:solidFill>
                <a:schemeClr val="tx1"/>
              </a:solidFill>
            </a:rPr>
            <a:t>Where our trainees come from</a:t>
          </a:r>
        </a:p>
        <a:p>
          <a:endParaRPr lang="en-ZA" sz="1000" b="1" dirty="0">
            <a:solidFill>
              <a:schemeClr val="tx1"/>
            </a:solidFill>
          </a:endParaRPr>
        </a:p>
      </dgm:t>
    </dgm:pt>
    <dgm:pt modelId="{37D97C35-0DD7-43FC-9CDE-7874F663A976}" type="parTrans" cxnId="{C5032F05-2369-4885-9B78-54BE6D4E2B8E}">
      <dgm:prSet/>
      <dgm:spPr/>
      <dgm:t>
        <a:bodyPr/>
        <a:lstStyle/>
        <a:p>
          <a:endParaRPr lang="en-ZA"/>
        </a:p>
      </dgm:t>
    </dgm:pt>
    <dgm:pt modelId="{226B010D-1E65-49B8-9531-99E310626B95}" type="sibTrans" cxnId="{C5032F05-2369-4885-9B78-54BE6D4E2B8E}">
      <dgm:prSet/>
      <dgm:spPr/>
      <dgm:t>
        <a:bodyPr/>
        <a:lstStyle/>
        <a:p>
          <a:endParaRPr lang="en-ZA"/>
        </a:p>
      </dgm:t>
    </dgm:pt>
    <dgm:pt modelId="{C425123C-C476-4767-934E-0E8F990C13A5}">
      <dgm:prSet phldrT="[Text]" custT="1"/>
      <dgm:spPr>
        <a:solidFill>
          <a:srgbClr val="FFC000"/>
        </a:solidFill>
      </dgm:spPr>
      <dgm:t>
        <a:bodyPr/>
        <a:lstStyle/>
        <a:p>
          <a:r>
            <a:rPr lang="en-ZA" sz="1800" b="1" dirty="0" smtClean="0">
              <a:solidFill>
                <a:schemeClr val="tx1"/>
              </a:solidFill>
            </a:rPr>
            <a:t>Strategic advisors</a:t>
          </a:r>
        </a:p>
        <a:p>
          <a:r>
            <a:rPr lang="en-ZA" sz="1000" b="1" dirty="0" smtClean="0">
              <a:solidFill>
                <a:schemeClr val="tx1"/>
              </a:solidFill>
            </a:rPr>
            <a:t>Shares intellectual capital and referrals, do free workshops </a:t>
          </a:r>
        </a:p>
      </dgm:t>
    </dgm:pt>
    <dgm:pt modelId="{4676C856-87CD-4B34-AE8E-0A4F36EB1505}" type="parTrans" cxnId="{CF0171E0-5C53-4E60-B84C-272663989393}">
      <dgm:prSet/>
      <dgm:spPr/>
      <dgm:t>
        <a:bodyPr/>
        <a:lstStyle/>
        <a:p>
          <a:endParaRPr lang="en-ZA"/>
        </a:p>
      </dgm:t>
    </dgm:pt>
    <dgm:pt modelId="{971BF860-683C-4173-86B6-E867A83BA9D5}" type="sibTrans" cxnId="{CF0171E0-5C53-4E60-B84C-272663989393}">
      <dgm:prSet/>
      <dgm:spPr/>
      <dgm:t>
        <a:bodyPr/>
        <a:lstStyle/>
        <a:p>
          <a:endParaRPr lang="en-ZA"/>
        </a:p>
      </dgm:t>
    </dgm:pt>
    <dgm:pt modelId="{012B9506-7F8F-4E8A-923A-7334F200F142}">
      <dgm:prSet phldrT="[Text]" custT="1"/>
      <dgm:spPr>
        <a:solidFill>
          <a:schemeClr val="accent4"/>
        </a:solidFill>
      </dgm:spPr>
      <dgm:t>
        <a:bodyPr/>
        <a:lstStyle/>
        <a:p>
          <a:r>
            <a:rPr lang="en-ZA" sz="2000" b="1" dirty="0" smtClean="0">
              <a:solidFill>
                <a:schemeClr val="tx1"/>
              </a:solidFill>
            </a:rPr>
            <a:t>Volunteers</a:t>
          </a:r>
        </a:p>
        <a:p>
          <a:r>
            <a:rPr lang="en-ZA" sz="900" b="1" dirty="0" smtClean="0">
              <a:solidFill>
                <a:schemeClr val="tx1"/>
              </a:solidFill>
            </a:rPr>
            <a:t>Support core staff, continuous training provided , access jobs </a:t>
          </a:r>
          <a:endParaRPr lang="en-ZA" sz="900" b="1" dirty="0">
            <a:solidFill>
              <a:schemeClr val="tx1"/>
            </a:solidFill>
          </a:endParaRPr>
        </a:p>
      </dgm:t>
    </dgm:pt>
    <dgm:pt modelId="{211CD899-D90F-4625-A633-E24E2102526E}" type="parTrans" cxnId="{8D2EBEDC-2A0A-4C41-8891-A2EA4616737A}">
      <dgm:prSet/>
      <dgm:spPr/>
      <dgm:t>
        <a:bodyPr/>
        <a:lstStyle/>
        <a:p>
          <a:endParaRPr lang="en-ZA"/>
        </a:p>
      </dgm:t>
    </dgm:pt>
    <dgm:pt modelId="{A5ED40CB-2B0F-4314-B3C4-B5E66AE9C98C}" type="sibTrans" cxnId="{8D2EBEDC-2A0A-4C41-8891-A2EA4616737A}">
      <dgm:prSet/>
      <dgm:spPr/>
      <dgm:t>
        <a:bodyPr/>
        <a:lstStyle/>
        <a:p>
          <a:endParaRPr lang="en-ZA"/>
        </a:p>
      </dgm:t>
    </dgm:pt>
    <dgm:pt modelId="{13BBDCEE-0B50-4B5A-9219-14B5D50D209E}">
      <dgm:prSet phldrT="[Text]" custT="1"/>
      <dgm:spPr>
        <a:solidFill>
          <a:srgbClr val="FFFF00"/>
        </a:solidFill>
      </dgm:spPr>
      <dgm:t>
        <a:bodyPr/>
        <a:lstStyle/>
        <a:p>
          <a:r>
            <a:rPr lang="en-ZA" sz="2000" b="1" dirty="0" smtClean="0">
              <a:solidFill>
                <a:schemeClr val="tx1"/>
              </a:solidFill>
            </a:rPr>
            <a:t>Core staff</a:t>
          </a:r>
        </a:p>
        <a:p>
          <a:r>
            <a:rPr lang="en-ZA" sz="900" b="1" i="1" dirty="0" smtClean="0">
              <a:solidFill>
                <a:schemeClr val="tx1"/>
              </a:solidFill>
            </a:rPr>
            <a:t>Runs the key operations</a:t>
          </a:r>
          <a:endParaRPr lang="en-ZA" sz="900" b="1" i="1" dirty="0">
            <a:solidFill>
              <a:schemeClr val="tx1"/>
            </a:solidFill>
          </a:endParaRPr>
        </a:p>
      </dgm:t>
    </dgm:pt>
    <dgm:pt modelId="{2EDCB58E-1E8B-42A5-BDBC-42DA64A468AA}" type="parTrans" cxnId="{AF16F2F3-A3A4-473A-8800-DD2BB93C7CBE}">
      <dgm:prSet/>
      <dgm:spPr/>
      <dgm:t>
        <a:bodyPr/>
        <a:lstStyle/>
        <a:p>
          <a:endParaRPr lang="en-ZA"/>
        </a:p>
      </dgm:t>
    </dgm:pt>
    <dgm:pt modelId="{2AC496D0-247C-41A8-A01A-FCA5F61FD0F8}" type="sibTrans" cxnId="{AF16F2F3-A3A4-473A-8800-DD2BB93C7CBE}">
      <dgm:prSet/>
      <dgm:spPr/>
      <dgm:t>
        <a:bodyPr/>
        <a:lstStyle/>
        <a:p>
          <a:endParaRPr lang="en-ZA"/>
        </a:p>
      </dgm:t>
    </dgm:pt>
    <dgm:pt modelId="{B366BE07-5E47-456A-ACC7-1B678E8266B3}" type="pres">
      <dgm:prSet presAssocID="{1C114D57-9DF9-4D02-AB67-3C4D4400159F}" presName="Name0" presStyleCnt="0">
        <dgm:presLayoutVars>
          <dgm:chMax val="7"/>
          <dgm:resizeHandles val="exact"/>
        </dgm:presLayoutVars>
      </dgm:prSet>
      <dgm:spPr/>
      <dgm:t>
        <a:bodyPr/>
        <a:lstStyle/>
        <a:p>
          <a:endParaRPr lang="en-ZA"/>
        </a:p>
      </dgm:t>
    </dgm:pt>
    <dgm:pt modelId="{526EA155-4FB8-4722-BB72-1E15FD6BDF2C}" type="pres">
      <dgm:prSet presAssocID="{1C114D57-9DF9-4D02-AB67-3C4D4400159F}" presName="comp1" presStyleCnt="0"/>
      <dgm:spPr/>
    </dgm:pt>
    <dgm:pt modelId="{1820EAD0-0C84-4995-A81C-C6B604D3462F}" type="pres">
      <dgm:prSet presAssocID="{1C114D57-9DF9-4D02-AB67-3C4D4400159F}" presName="circle1" presStyleLbl="node1" presStyleIdx="0" presStyleCnt="4" custScaleX="140287"/>
      <dgm:spPr/>
      <dgm:t>
        <a:bodyPr/>
        <a:lstStyle/>
        <a:p>
          <a:endParaRPr lang="en-ZA"/>
        </a:p>
      </dgm:t>
    </dgm:pt>
    <dgm:pt modelId="{C8805E3E-FC2B-4FDD-AE6E-CE909F34784E}" type="pres">
      <dgm:prSet presAssocID="{1C114D57-9DF9-4D02-AB67-3C4D4400159F}" presName="c1text" presStyleLbl="node1" presStyleIdx="0" presStyleCnt="4">
        <dgm:presLayoutVars>
          <dgm:bulletEnabled val="1"/>
        </dgm:presLayoutVars>
      </dgm:prSet>
      <dgm:spPr/>
      <dgm:t>
        <a:bodyPr/>
        <a:lstStyle/>
        <a:p>
          <a:endParaRPr lang="en-ZA"/>
        </a:p>
      </dgm:t>
    </dgm:pt>
    <dgm:pt modelId="{FFF6B349-1626-40C7-B2BD-829B9DBFD93C}" type="pres">
      <dgm:prSet presAssocID="{1C114D57-9DF9-4D02-AB67-3C4D4400159F}" presName="comp2" presStyleCnt="0"/>
      <dgm:spPr/>
    </dgm:pt>
    <dgm:pt modelId="{CA621B72-19BE-4102-BFD1-E82124B34D1E}" type="pres">
      <dgm:prSet presAssocID="{1C114D57-9DF9-4D02-AB67-3C4D4400159F}" presName="circle2" presStyleLbl="node1" presStyleIdx="1" presStyleCnt="4" custScaleX="136390"/>
      <dgm:spPr/>
      <dgm:t>
        <a:bodyPr/>
        <a:lstStyle/>
        <a:p>
          <a:endParaRPr lang="en-ZA"/>
        </a:p>
      </dgm:t>
    </dgm:pt>
    <dgm:pt modelId="{C09D5D38-0504-4500-A0D8-46C336BFB715}" type="pres">
      <dgm:prSet presAssocID="{1C114D57-9DF9-4D02-AB67-3C4D4400159F}" presName="c2text" presStyleLbl="node1" presStyleIdx="1" presStyleCnt="4">
        <dgm:presLayoutVars>
          <dgm:bulletEnabled val="1"/>
        </dgm:presLayoutVars>
      </dgm:prSet>
      <dgm:spPr/>
      <dgm:t>
        <a:bodyPr/>
        <a:lstStyle/>
        <a:p>
          <a:endParaRPr lang="en-ZA"/>
        </a:p>
      </dgm:t>
    </dgm:pt>
    <dgm:pt modelId="{C2FE7C6E-0BCC-48EA-A399-52783FD703BA}" type="pres">
      <dgm:prSet presAssocID="{1C114D57-9DF9-4D02-AB67-3C4D4400159F}" presName="comp3" presStyleCnt="0"/>
      <dgm:spPr/>
    </dgm:pt>
    <dgm:pt modelId="{2C148A1B-2107-4C9D-995A-92E0E5356345}" type="pres">
      <dgm:prSet presAssocID="{1C114D57-9DF9-4D02-AB67-3C4D4400159F}" presName="circle3" presStyleLbl="node1" presStyleIdx="2" presStyleCnt="4" custScaleX="151544"/>
      <dgm:spPr/>
      <dgm:t>
        <a:bodyPr/>
        <a:lstStyle/>
        <a:p>
          <a:endParaRPr lang="en-ZA"/>
        </a:p>
      </dgm:t>
    </dgm:pt>
    <dgm:pt modelId="{487B9B7C-02C0-4912-9CF9-757AB04BA3AF}" type="pres">
      <dgm:prSet presAssocID="{1C114D57-9DF9-4D02-AB67-3C4D4400159F}" presName="c3text" presStyleLbl="node1" presStyleIdx="2" presStyleCnt="4">
        <dgm:presLayoutVars>
          <dgm:bulletEnabled val="1"/>
        </dgm:presLayoutVars>
      </dgm:prSet>
      <dgm:spPr/>
      <dgm:t>
        <a:bodyPr/>
        <a:lstStyle/>
        <a:p>
          <a:endParaRPr lang="en-ZA"/>
        </a:p>
      </dgm:t>
    </dgm:pt>
    <dgm:pt modelId="{17E66AB9-7392-45D4-8CB6-410376C0A93D}" type="pres">
      <dgm:prSet presAssocID="{1C114D57-9DF9-4D02-AB67-3C4D4400159F}" presName="comp4" presStyleCnt="0"/>
      <dgm:spPr/>
    </dgm:pt>
    <dgm:pt modelId="{58ABB2EA-3F9E-41A6-B62C-DCD918DF44F7}" type="pres">
      <dgm:prSet presAssocID="{1C114D57-9DF9-4D02-AB67-3C4D4400159F}" presName="circle4" presStyleLbl="node1" presStyleIdx="3" presStyleCnt="4" custScaleX="133812" custLinFactNeighborX="442" custLinFactNeighborY="-1247"/>
      <dgm:spPr/>
      <dgm:t>
        <a:bodyPr/>
        <a:lstStyle/>
        <a:p>
          <a:endParaRPr lang="en-ZA"/>
        </a:p>
      </dgm:t>
    </dgm:pt>
    <dgm:pt modelId="{0288084E-0A25-4CC6-ACE6-7E2A5AFEE82B}" type="pres">
      <dgm:prSet presAssocID="{1C114D57-9DF9-4D02-AB67-3C4D4400159F}" presName="c4text" presStyleLbl="node1" presStyleIdx="3" presStyleCnt="4">
        <dgm:presLayoutVars>
          <dgm:bulletEnabled val="1"/>
        </dgm:presLayoutVars>
      </dgm:prSet>
      <dgm:spPr/>
      <dgm:t>
        <a:bodyPr/>
        <a:lstStyle/>
        <a:p>
          <a:endParaRPr lang="en-ZA"/>
        </a:p>
      </dgm:t>
    </dgm:pt>
  </dgm:ptLst>
  <dgm:cxnLst>
    <dgm:cxn modelId="{60F7BAC3-07A1-481E-950E-0BF90D13D193}" type="presOf" srcId="{6B16D445-A334-4C67-BA19-226825EA7F2E}" destId="{1820EAD0-0C84-4995-A81C-C6B604D3462F}" srcOrd="0" destOrd="0" presId="urn:microsoft.com/office/officeart/2005/8/layout/venn2"/>
    <dgm:cxn modelId="{48949DD6-CA4F-48BD-9571-4D2B6D1D0950}" type="presOf" srcId="{012B9506-7F8F-4E8A-923A-7334F200F142}" destId="{487B9B7C-02C0-4912-9CF9-757AB04BA3AF}" srcOrd="1" destOrd="0" presId="urn:microsoft.com/office/officeart/2005/8/layout/venn2"/>
    <dgm:cxn modelId="{FB5A6A91-3ED8-4444-B5A2-2F71ED49FBF3}" type="presOf" srcId="{1C114D57-9DF9-4D02-AB67-3C4D4400159F}" destId="{B366BE07-5E47-456A-ACC7-1B678E8266B3}" srcOrd="0" destOrd="0" presId="urn:microsoft.com/office/officeart/2005/8/layout/venn2"/>
    <dgm:cxn modelId="{6AFBEABC-5A5D-4AC1-AA6E-95488C2BB599}" type="presOf" srcId="{C425123C-C476-4767-934E-0E8F990C13A5}" destId="{CA621B72-19BE-4102-BFD1-E82124B34D1E}" srcOrd="0" destOrd="0" presId="urn:microsoft.com/office/officeart/2005/8/layout/venn2"/>
    <dgm:cxn modelId="{3A3B8BAF-21EA-488B-A9E8-374AEC853475}" type="presOf" srcId="{012B9506-7F8F-4E8A-923A-7334F200F142}" destId="{2C148A1B-2107-4C9D-995A-92E0E5356345}" srcOrd="0" destOrd="0" presId="urn:microsoft.com/office/officeart/2005/8/layout/venn2"/>
    <dgm:cxn modelId="{8D2EBEDC-2A0A-4C41-8891-A2EA4616737A}" srcId="{1C114D57-9DF9-4D02-AB67-3C4D4400159F}" destId="{012B9506-7F8F-4E8A-923A-7334F200F142}" srcOrd="2" destOrd="0" parTransId="{211CD899-D90F-4625-A633-E24E2102526E}" sibTransId="{A5ED40CB-2B0F-4314-B3C4-B5E66AE9C98C}"/>
    <dgm:cxn modelId="{BD5C7CCC-7401-4740-A753-D7ACA6F20B05}" type="presOf" srcId="{13BBDCEE-0B50-4B5A-9219-14B5D50D209E}" destId="{0288084E-0A25-4CC6-ACE6-7E2A5AFEE82B}" srcOrd="1" destOrd="0" presId="urn:microsoft.com/office/officeart/2005/8/layout/venn2"/>
    <dgm:cxn modelId="{59693DDD-BB09-4F70-B1E5-D3B670A8E138}" type="presOf" srcId="{6B16D445-A334-4C67-BA19-226825EA7F2E}" destId="{C8805E3E-FC2B-4FDD-AE6E-CE909F34784E}" srcOrd="1" destOrd="0" presId="urn:microsoft.com/office/officeart/2005/8/layout/venn2"/>
    <dgm:cxn modelId="{CF0171E0-5C53-4E60-B84C-272663989393}" srcId="{1C114D57-9DF9-4D02-AB67-3C4D4400159F}" destId="{C425123C-C476-4767-934E-0E8F990C13A5}" srcOrd="1" destOrd="0" parTransId="{4676C856-87CD-4B34-AE8E-0A4F36EB1505}" sibTransId="{971BF860-683C-4173-86B6-E867A83BA9D5}"/>
    <dgm:cxn modelId="{C5032F05-2369-4885-9B78-54BE6D4E2B8E}" srcId="{1C114D57-9DF9-4D02-AB67-3C4D4400159F}" destId="{6B16D445-A334-4C67-BA19-226825EA7F2E}" srcOrd="0" destOrd="0" parTransId="{37D97C35-0DD7-43FC-9CDE-7874F663A976}" sibTransId="{226B010D-1E65-49B8-9531-99E310626B95}"/>
    <dgm:cxn modelId="{329AA032-6637-4277-9D28-2611D4CD5C52}" type="presOf" srcId="{13BBDCEE-0B50-4B5A-9219-14B5D50D209E}" destId="{58ABB2EA-3F9E-41A6-B62C-DCD918DF44F7}" srcOrd="0" destOrd="0" presId="urn:microsoft.com/office/officeart/2005/8/layout/venn2"/>
    <dgm:cxn modelId="{1C1D0AF9-628C-4E07-98F7-EED1FAB3C8DA}" type="presOf" srcId="{C425123C-C476-4767-934E-0E8F990C13A5}" destId="{C09D5D38-0504-4500-A0D8-46C336BFB715}" srcOrd="1" destOrd="0" presId="urn:microsoft.com/office/officeart/2005/8/layout/venn2"/>
    <dgm:cxn modelId="{AF16F2F3-A3A4-473A-8800-DD2BB93C7CBE}" srcId="{1C114D57-9DF9-4D02-AB67-3C4D4400159F}" destId="{13BBDCEE-0B50-4B5A-9219-14B5D50D209E}" srcOrd="3" destOrd="0" parTransId="{2EDCB58E-1E8B-42A5-BDBC-42DA64A468AA}" sibTransId="{2AC496D0-247C-41A8-A01A-FCA5F61FD0F8}"/>
    <dgm:cxn modelId="{BA31C65D-E375-46F7-869B-94925B85A555}" type="presParOf" srcId="{B366BE07-5E47-456A-ACC7-1B678E8266B3}" destId="{526EA155-4FB8-4722-BB72-1E15FD6BDF2C}" srcOrd="0" destOrd="0" presId="urn:microsoft.com/office/officeart/2005/8/layout/venn2"/>
    <dgm:cxn modelId="{922BDEDA-53B1-48CF-B1BF-688A31FFB296}" type="presParOf" srcId="{526EA155-4FB8-4722-BB72-1E15FD6BDF2C}" destId="{1820EAD0-0C84-4995-A81C-C6B604D3462F}" srcOrd="0" destOrd="0" presId="urn:microsoft.com/office/officeart/2005/8/layout/venn2"/>
    <dgm:cxn modelId="{63BEC7BB-7B41-40A8-A4EB-0AF09543CD8E}" type="presParOf" srcId="{526EA155-4FB8-4722-BB72-1E15FD6BDF2C}" destId="{C8805E3E-FC2B-4FDD-AE6E-CE909F34784E}" srcOrd="1" destOrd="0" presId="urn:microsoft.com/office/officeart/2005/8/layout/venn2"/>
    <dgm:cxn modelId="{324AD8E3-632C-4DDE-BE6E-5B62F03AB724}" type="presParOf" srcId="{B366BE07-5E47-456A-ACC7-1B678E8266B3}" destId="{FFF6B349-1626-40C7-B2BD-829B9DBFD93C}" srcOrd="1" destOrd="0" presId="urn:microsoft.com/office/officeart/2005/8/layout/venn2"/>
    <dgm:cxn modelId="{903FB8F6-9BF6-4197-B483-34D68170EE68}" type="presParOf" srcId="{FFF6B349-1626-40C7-B2BD-829B9DBFD93C}" destId="{CA621B72-19BE-4102-BFD1-E82124B34D1E}" srcOrd="0" destOrd="0" presId="urn:microsoft.com/office/officeart/2005/8/layout/venn2"/>
    <dgm:cxn modelId="{14777EDE-6341-4B6A-A0EA-0ADACF54F8BA}" type="presParOf" srcId="{FFF6B349-1626-40C7-B2BD-829B9DBFD93C}" destId="{C09D5D38-0504-4500-A0D8-46C336BFB715}" srcOrd="1" destOrd="0" presId="urn:microsoft.com/office/officeart/2005/8/layout/venn2"/>
    <dgm:cxn modelId="{5B9CF663-A9DF-414F-88A3-540D091EEFA9}" type="presParOf" srcId="{B366BE07-5E47-456A-ACC7-1B678E8266B3}" destId="{C2FE7C6E-0BCC-48EA-A399-52783FD703BA}" srcOrd="2" destOrd="0" presId="urn:microsoft.com/office/officeart/2005/8/layout/venn2"/>
    <dgm:cxn modelId="{7E2A440A-8D58-4A83-9091-CF650F99EFC8}" type="presParOf" srcId="{C2FE7C6E-0BCC-48EA-A399-52783FD703BA}" destId="{2C148A1B-2107-4C9D-995A-92E0E5356345}" srcOrd="0" destOrd="0" presId="urn:microsoft.com/office/officeart/2005/8/layout/venn2"/>
    <dgm:cxn modelId="{5089EFC0-FEEE-4565-B69F-A606D10247D5}" type="presParOf" srcId="{C2FE7C6E-0BCC-48EA-A399-52783FD703BA}" destId="{487B9B7C-02C0-4912-9CF9-757AB04BA3AF}" srcOrd="1" destOrd="0" presId="urn:microsoft.com/office/officeart/2005/8/layout/venn2"/>
    <dgm:cxn modelId="{14DDCC08-3D72-43F3-922E-76C4051A0E5D}" type="presParOf" srcId="{B366BE07-5E47-456A-ACC7-1B678E8266B3}" destId="{17E66AB9-7392-45D4-8CB6-410376C0A93D}" srcOrd="3" destOrd="0" presId="urn:microsoft.com/office/officeart/2005/8/layout/venn2"/>
    <dgm:cxn modelId="{C158E156-D333-4D36-95AF-BB77702E75F4}" type="presParOf" srcId="{17E66AB9-7392-45D4-8CB6-410376C0A93D}" destId="{58ABB2EA-3F9E-41A6-B62C-DCD918DF44F7}" srcOrd="0" destOrd="0" presId="urn:microsoft.com/office/officeart/2005/8/layout/venn2"/>
    <dgm:cxn modelId="{26543A21-BC47-4CB0-B3F4-2F9033252D1D}" type="presParOf" srcId="{17E66AB9-7392-45D4-8CB6-410376C0A93D}" destId="{0288084E-0A25-4CC6-ACE6-7E2A5AFEE82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561960-6BB1-4ED2-B7F8-05F799C1D7E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D4767088-D6CF-4341-8190-33DEABF4334A}">
      <dgm:prSet phldrT="[Text]" custT="1"/>
      <dgm:spPr>
        <a:solidFill>
          <a:schemeClr val="accent6"/>
        </a:solidFill>
        <a:ln>
          <a:solidFill>
            <a:schemeClr val="tx1"/>
          </a:solidFill>
        </a:ln>
        <a:effectLst>
          <a:outerShdw blurRad="50800" dist="38100" algn="l" rotWithShape="0">
            <a:prstClr val="black">
              <a:alpha val="40000"/>
            </a:prstClr>
          </a:outerShdw>
        </a:effectLst>
      </dgm:spPr>
      <dgm:t>
        <a:bodyPr/>
        <a:lstStyle/>
        <a:p>
          <a:r>
            <a:rPr lang="en-ZA" sz="1600" b="1" dirty="0" smtClean="0"/>
            <a:t>Change mind-sets</a:t>
          </a:r>
          <a:endParaRPr lang="en-ZA" sz="1600" b="1" dirty="0"/>
        </a:p>
      </dgm:t>
    </dgm:pt>
    <dgm:pt modelId="{A441696D-127E-41B6-B358-3A0DAC3656A9}" type="parTrans" cxnId="{92ACAC6C-FDE9-42DA-BECF-7398492EEBCA}">
      <dgm:prSet/>
      <dgm:spPr/>
      <dgm:t>
        <a:bodyPr/>
        <a:lstStyle/>
        <a:p>
          <a:endParaRPr lang="en-ZA"/>
        </a:p>
      </dgm:t>
    </dgm:pt>
    <dgm:pt modelId="{B3D25962-0ACB-4044-8603-734B31E36906}" type="sibTrans" cxnId="{92ACAC6C-FDE9-42DA-BECF-7398492EEBCA}">
      <dgm:prSet/>
      <dgm:spPr>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gm:spPr>
      <dgm:t>
        <a:bodyPr/>
        <a:lstStyle/>
        <a:p>
          <a:endParaRPr lang="en-ZA"/>
        </a:p>
      </dgm:t>
    </dgm:pt>
    <dgm:pt modelId="{A59B272A-D0FE-4BC5-8578-A88A5304CD79}">
      <dgm:prSet phldrT="[Text]" custT="1"/>
      <dgm:spPr>
        <a:ln>
          <a:solidFill>
            <a:schemeClr val="tx1"/>
          </a:solidFill>
        </a:ln>
        <a:effectLst>
          <a:outerShdw blurRad="107950" dist="12700" dir="5400000" algn="ctr">
            <a:srgbClr val="000000"/>
          </a:outerShdw>
        </a:effectLst>
      </dgm:spPr>
      <dgm:t>
        <a:bodyPr/>
        <a:lstStyle/>
        <a:p>
          <a:r>
            <a:rPr lang="en-ZA" sz="1600" b="1" dirty="0" smtClean="0"/>
            <a:t>Connect youth to opportunities</a:t>
          </a:r>
          <a:endParaRPr lang="en-ZA" sz="1600" b="1" dirty="0"/>
        </a:p>
      </dgm:t>
    </dgm:pt>
    <dgm:pt modelId="{55B06BCD-3CFB-4BA5-8785-127ABF60AF0B}" type="parTrans" cxnId="{608BA0D2-994D-4E72-82AE-7D5C70474055}">
      <dgm:prSet/>
      <dgm:spPr/>
      <dgm:t>
        <a:bodyPr/>
        <a:lstStyle/>
        <a:p>
          <a:endParaRPr lang="en-ZA"/>
        </a:p>
      </dgm:t>
    </dgm:pt>
    <dgm:pt modelId="{1DEA1A2D-DDAA-452F-B8B3-7963AC657364}" type="sibTrans" cxnId="{608BA0D2-994D-4E72-82AE-7D5C70474055}">
      <dgm:prSet/>
      <dgm:spPr>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gm:spPr>
      <dgm:t>
        <a:bodyPr/>
        <a:lstStyle/>
        <a:p>
          <a:endParaRPr lang="en-ZA"/>
        </a:p>
      </dgm:t>
    </dgm:pt>
    <dgm:pt modelId="{AC7DF8B1-1FB4-421A-BDBD-03A7D451E88B}">
      <dgm:prSet phldrT="[Text]" custT="1"/>
      <dgm:spPr>
        <a:solidFill>
          <a:schemeClr val="tx1"/>
        </a:solidFill>
        <a:ln>
          <a:solidFill>
            <a:schemeClr val="tx1"/>
          </a:solidFill>
        </a:ln>
        <a:effectLst>
          <a:outerShdw blurRad="127000" dist="38100" dir="2700000" algn="ctr">
            <a:srgbClr val="000000">
              <a:alpha val="45000"/>
            </a:srgbClr>
          </a:outerShdw>
        </a:effectLst>
      </dgm:spPr>
      <dgm:t>
        <a:bodyPr/>
        <a:lstStyle/>
        <a:p>
          <a:r>
            <a:rPr lang="en-ZA" sz="1400" b="1" dirty="0" smtClean="0"/>
            <a:t>Share strategic information </a:t>
          </a:r>
          <a:endParaRPr lang="en-ZA" sz="1400" b="1" dirty="0"/>
        </a:p>
      </dgm:t>
    </dgm:pt>
    <dgm:pt modelId="{49B4077A-F9C2-41BA-8535-7A5F909C1FB4}" type="parTrans" cxnId="{EAF405D4-557C-4419-9C40-4F8E3B250BAE}">
      <dgm:prSet/>
      <dgm:spPr/>
      <dgm:t>
        <a:bodyPr/>
        <a:lstStyle/>
        <a:p>
          <a:endParaRPr lang="en-ZA"/>
        </a:p>
      </dgm:t>
    </dgm:pt>
    <dgm:pt modelId="{C7C6B8B9-F27D-49DE-99A4-3D009791AFAE}" type="sibTrans" cxnId="{EAF405D4-557C-4419-9C40-4F8E3B250BAE}">
      <dgm:prSet/>
      <dgm:spPr>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gm:spPr>
      <dgm:t>
        <a:bodyPr/>
        <a:lstStyle/>
        <a:p>
          <a:endParaRPr lang="en-ZA"/>
        </a:p>
      </dgm:t>
    </dgm:pt>
    <dgm:pt modelId="{93B4C7E0-4F79-44C6-A9A8-28B55615261C}">
      <dgm:prSet phldrT="[Text]" custT="1"/>
      <dgm:spPr>
        <a:solidFill>
          <a:srgbClr val="FF0000"/>
        </a:solidFill>
        <a:ln>
          <a:solidFill>
            <a:schemeClr val="tx1"/>
          </a:solidFill>
        </a:ln>
        <a:effectLst>
          <a:outerShdw blurRad="127000" dist="38100" dir="2700000" algn="ctr">
            <a:srgbClr val="000000">
              <a:alpha val="45000"/>
            </a:srgbClr>
          </a:outerShdw>
        </a:effectLst>
      </dgm:spPr>
      <dgm:t>
        <a:bodyPr/>
        <a:lstStyle/>
        <a:p>
          <a:r>
            <a:rPr lang="en-ZA" sz="1300" b="1" dirty="0" smtClean="0"/>
            <a:t>Networking </a:t>
          </a:r>
          <a:endParaRPr lang="en-ZA" sz="1300" b="1" dirty="0"/>
        </a:p>
      </dgm:t>
    </dgm:pt>
    <dgm:pt modelId="{9FFF4C69-AF72-40B9-ABC6-9376E7B9DA34}" type="parTrans" cxnId="{3E1200DE-49BC-4341-8E17-9F89573F9ADD}">
      <dgm:prSet/>
      <dgm:spPr/>
      <dgm:t>
        <a:bodyPr/>
        <a:lstStyle/>
        <a:p>
          <a:endParaRPr lang="en-ZA"/>
        </a:p>
      </dgm:t>
    </dgm:pt>
    <dgm:pt modelId="{64CE791E-885D-48F5-A89D-2FB8661E3AF1}" type="sibTrans" cxnId="{3E1200DE-49BC-4341-8E17-9F89573F9ADD}">
      <dgm:prSet/>
      <dgm:spPr>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gm:spPr>
      <dgm:t>
        <a:bodyPr/>
        <a:lstStyle/>
        <a:p>
          <a:endParaRPr lang="en-ZA"/>
        </a:p>
      </dgm:t>
    </dgm:pt>
    <dgm:pt modelId="{90D9B885-13AD-4FD2-BE0C-61D4693C955A}">
      <dgm:prSet phldrT="[Text]" custT="1"/>
      <dgm:spPr>
        <a:solidFill>
          <a:srgbClr val="002060"/>
        </a:solidFill>
        <a:ln>
          <a:solidFill>
            <a:schemeClr val="tx1"/>
          </a:solidFill>
        </a:ln>
        <a:effectLst>
          <a:outerShdw blurRad="127000" dist="38100" dir="2700000" algn="ctr">
            <a:srgbClr val="000000">
              <a:alpha val="45000"/>
            </a:srgbClr>
          </a:outerShdw>
        </a:effectLst>
      </dgm:spPr>
      <dgm:t>
        <a:bodyPr/>
        <a:lstStyle/>
        <a:p>
          <a:r>
            <a:rPr lang="en-ZA" sz="1600" b="1" dirty="0" smtClean="0"/>
            <a:t>Life-long learning</a:t>
          </a:r>
          <a:endParaRPr lang="en-ZA" sz="1600" b="1" dirty="0"/>
        </a:p>
      </dgm:t>
    </dgm:pt>
    <dgm:pt modelId="{E5FE2DAB-630E-4F87-8CD6-00F5E7A2FFF4}" type="parTrans" cxnId="{D60CFCD7-A291-41C6-B254-3A14106BAC00}">
      <dgm:prSet/>
      <dgm:spPr/>
      <dgm:t>
        <a:bodyPr/>
        <a:lstStyle/>
        <a:p>
          <a:endParaRPr lang="en-ZA"/>
        </a:p>
      </dgm:t>
    </dgm:pt>
    <dgm:pt modelId="{F184C396-1EC4-4F25-B0EA-24315E45103F}" type="sibTrans" cxnId="{D60CFCD7-A291-41C6-B254-3A14106BAC00}">
      <dgm:prSet/>
      <dgm:spPr>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gm:spPr>
      <dgm:t>
        <a:bodyPr/>
        <a:lstStyle/>
        <a:p>
          <a:endParaRPr lang="en-ZA"/>
        </a:p>
      </dgm:t>
    </dgm:pt>
    <dgm:pt modelId="{4C454FE7-45A5-4560-81CD-24B951EFD877}" type="pres">
      <dgm:prSet presAssocID="{D2561960-6BB1-4ED2-B7F8-05F799C1D7E2}" presName="cycle" presStyleCnt="0">
        <dgm:presLayoutVars>
          <dgm:dir/>
          <dgm:resizeHandles val="exact"/>
        </dgm:presLayoutVars>
      </dgm:prSet>
      <dgm:spPr/>
      <dgm:t>
        <a:bodyPr/>
        <a:lstStyle/>
        <a:p>
          <a:endParaRPr lang="en-ZA"/>
        </a:p>
      </dgm:t>
    </dgm:pt>
    <dgm:pt modelId="{6ED7989F-3B12-4BB3-AAF1-2A14F76DA575}" type="pres">
      <dgm:prSet presAssocID="{D4767088-D6CF-4341-8190-33DEABF4334A}" presName="node" presStyleLbl="node1" presStyleIdx="0" presStyleCnt="5">
        <dgm:presLayoutVars>
          <dgm:bulletEnabled val="1"/>
        </dgm:presLayoutVars>
      </dgm:prSet>
      <dgm:spPr/>
      <dgm:t>
        <a:bodyPr/>
        <a:lstStyle/>
        <a:p>
          <a:endParaRPr lang="en-ZA"/>
        </a:p>
      </dgm:t>
    </dgm:pt>
    <dgm:pt modelId="{AF8D4F54-DC1A-4271-8BA9-70EA25EDB2A3}" type="pres">
      <dgm:prSet presAssocID="{B3D25962-0ACB-4044-8603-734B31E36906}" presName="sibTrans" presStyleLbl="sibTrans2D1" presStyleIdx="0" presStyleCnt="5"/>
      <dgm:spPr/>
      <dgm:t>
        <a:bodyPr/>
        <a:lstStyle/>
        <a:p>
          <a:endParaRPr lang="en-ZA"/>
        </a:p>
      </dgm:t>
    </dgm:pt>
    <dgm:pt modelId="{938C1EEF-BFF6-4E7E-ADAD-DA7D995545C6}" type="pres">
      <dgm:prSet presAssocID="{B3D25962-0ACB-4044-8603-734B31E36906}" presName="connectorText" presStyleLbl="sibTrans2D1" presStyleIdx="0" presStyleCnt="5"/>
      <dgm:spPr/>
      <dgm:t>
        <a:bodyPr/>
        <a:lstStyle/>
        <a:p>
          <a:endParaRPr lang="en-ZA"/>
        </a:p>
      </dgm:t>
    </dgm:pt>
    <dgm:pt modelId="{67CC7855-B0F6-42BB-BFCD-01D5035846C1}" type="pres">
      <dgm:prSet presAssocID="{A59B272A-D0FE-4BC5-8578-A88A5304CD79}" presName="node" presStyleLbl="node1" presStyleIdx="1" presStyleCnt="5">
        <dgm:presLayoutVars>
          <dgm:bulletEnabled val="1"/>
        </dgm:presLayoutVars>
      </dgm:prSet>
      <dgm:spPr/>
      <dgm:t>
        <a:bodyPr/>
        <a:lstStyle/>
        <a:p>
          <a:endParaRPr lang="en-ZA"/>
        </a:p>
      </dgm:t>
    </dgm:pt>
    <dgm:pt modelId="{0A47EFEB-EC5D-49EB-8ACE-6FC78E8926D4}" type="pres">
      <dgm:prSet presAssocID="{1DEA1A2D-DDAA-452F-B8B3-7963AC657364}" presName="sibTrans" presStyleLbl="sibTrans2D1" presStyleIdx="1" presStyleCnt="5"/>
      <dgm:spPr/>
      <dgm:t>
        <a:bodyPr/>
        <a:lstStyle/>
        <a:p>
          <a:endParaRPr lang="en-ZA"/>
        </a:p>
      </dgm:t>
    </dgm:pt>
    <dgm:pt modelId="{691566E9-B4E7-40E4-8545-80D4BE35BECA}" type="pres">
      <dgm:prSet presAssocID="{1DEA1A2D-DDAA-452F-B8B3-7963AC657364}" presName="connectorText" presStyleLbl="sibTrans2D1" presStyleIdx="1" presStyleCnt="5"/>
      <dgm:spPr/>
      <dgm:t>
        <a:bodyPr/>
        <a:lstStyle/>
        <a:p>
          <a:endParaRPr lang="en-ZA"/>
        </a:p>
      </dgm:t>
    </dgm:pt>
    <dgm:pt modelId="{3B5C6158-64D5-4C10-9698-0F220DFB953F}" type="pres">
      <dgm:prSet presAssocID="{AC7DF8B1-1FB4-421A-BDBD-03A7D451E88B}" presName="node" presStyleLbl="node1" presStyleIdx="2" presStyleCnt="5">
        <dgm:presLayoutVars>
          <dgm:bulletEnabled val="1"/>
        </dgm:presLayoutVars>
      </dgm:prSet>
      <dgm:spPr/>
      <dgm:t>
        <a:bodyPr/>
        <a:lstStyle/>
        <a:p>
          <a:endParaRPr lang="en-ZA"/>
        </a:p>
      </dgm:t>
    </dgm:pt>
    <dgm:pt modelId="{EBC53DFF-735F-4E27-971B-CCFD4C19A64B}" type="pres">
      <dgm:prSet presAssocID="{C7C6B8B9-F27D-49DE-99A4-3D009791AFAE}" presName="sibTrans" presStyleLbl="sibTrans2D1" presStyleIdx="2" presStyleCnt="5"/>
      <dgm:spPr/>
      <dgm:t>
        <a:bodyPr/>
        <a:lstStyle/>
        <a:p>
          <a:endParaRPr lang="en-ZA"/>
        </a:p>
      </dgm:t>
    </dgm:pt>
    <dgm:pt modelId="{D230D277-51EA-4B84-A0E6-28DE121BD4E9}" type="pres">
      <dgm:prSet presAssocID="{C7C6B8B9-F27D-49DE-99A4-3D009791AFAE}" presName="connectorText" presStyleLbl="sibTrans2D1" presStyleIdx="2" presStyleCnt="5"/>
      <dgm:spPr/>
      <dgm:t>
        <a:bodyPr/>
        <a:lstStyle/>
        <a:p>
          <a:endParaRPr lang="en-ZA"/>
        </a:p>
      </dgm:t>
    </dgm:pt>
    <dgm:pt modelId="{E39D3705-50BA-4517-B691-BB22303F2C4F}" type="pres">
      <dgm:prSet presAssocID="{93B4C7E0-4F79-44C6-A9A8-28B55615261C}" presName="node" presStyleLbl="node1" presStyleIdx="3" presStyleCnt="5">
        <dgm:presLayoutVars>
          <dgm:bulletEnabled val="1"/>
        </dgm:presLayoutVars>
      </dgm:prSet>
      <dgm:spPr/>
      <dgm:t>
        <a:bodyPr/>
        <a:lstStyle/>
        <a:p>
          <a:endParaRPr lang="en-ZA"/>
        </a:p>
      </dgm:t>
    </dgm:pt>
    <dgm:pt modelId="{AC4C19E3-8C8E-41BD-9526-211EF2DBBC6A}" type="pres">
      <dgm:prSet presAssocID="{64CE791E-885D-48F5-A89D-2FB8661E3AF1}" presName="sibTrans" presStyleLbl="sibTrans2D1" presStyleIdx="3" presStyleCnt="5"/>
      <dgm:spPr/>
      <dgm:t>
        <a:bodyPr/>
        <a:lstStyle/>
        <a:p>
          <a:endParaRPr lang="en-ZA"/>
        </a:p>
      </dgm:t>
    </dgm:pt>
    <dgm:pt modelId="{86A8BF02-FD09-4759-BC2E-4B1866F96CA3}" type="pres">
      <dgm:prSet presAssocID="{64CE791E-885D-48F5-A89D-2FB8661E3AF1}" presName="connectorText" presStyleLbl="sibTrans2D1" presStyleIdx="3" presStyleCnt="5"/>
      <dgm:spPr/>
      <dgm:t>
        <a:bodyPr/>
        <a:lstStyle/>
        <a:p>
          <a:endParaRPr lang="en-ZA"/>
        </a:p>
      </dgm:t>
    </dgm:pt>
    <dgm:pt modelId="{57933652-F151-467E-B3E1-EDADAFAF4F1D}" type="pres">
      <dgm:prSet presAssocID="{90D9B885-13AD-4FD2-BE0C-61D4693C955A}" presName="node" presStyleLbl="node1" presStyleIdx="4" presStyleCnt="5">
        <dgm:presLayoutVars>
          <dgm:bulletEnabled val="1"/>
        </dgm:presLayoutVars>
      </dgm:prSet>
      <dgm:spPr/>
      <dgm:t>
        <a:bodyPr/>
        <a:lstStyle/>
        <a:p>
          <a:endParaRPr lang="en-ZA"/>
        </a:p>
      </dgm:t>
    </dgm:pt>
    <dgm:pt modelId="{DE6DB510-3300-41BC-BD48-28611EAFFF93}" type="pres">
      <dgm:prSet presAssocID="{F184C396-1EC4-4F25-B0EA-24315E45103F}" presName="sibTrans" presStyleLbl="sibTrans2D1" presStyleIdx="4" presStyleCnt="5"/>
      <dgm:spPr/>
      <dgm:t>
        <a:bodyPr/>
        <a:lstStyle/>
        <a:p>
          <a:endParaRPr lang="en-ZA"/>
        </a:p>
      </dgm:t>
    </dgm:pt>
    <dgm:pt modelId="{8D182B42-97E5-450A-9E36-7583EAB49A5F}" type="pres">
      <dgm:prSet presAssocID="{F184C396-1EC4-4F25-B0EA-24315E45103F}" presName="connectorText" presStyleLbl="sibTrans2D1" presStyleIdx="4" presStyleCnt="5"/>
      <dgm:spPr/>
      <dgm:t>
        <a:bodyPr/>
        <a:lstStyle/>
        <a:p>
          <a:endParaRPr lang="en-ZA"/>
        </a:p>
      </dgm:t>
    </dgm:pt>
  </dgm:ptLst>
  <dgm:cxnLst>
    <dgm:cxn modelId="{D4643775-B91F-4C73-951D-9E581FD92FF5}" type="presOf" srcId="{D2561960-6BB1-4ED2-B7F8-05F799C1D7E2}" destId="{4C454FE7-45A5-4560-81CD-24B951EFD877}" srcOrd="0" destOrd="0" presId="urn:microsoft.com/office/officeart/2005/8/layout/cycle2"/>
    <dgm:cxn modelId="{0D950983-4037-403E-8720-88E33A7511B9}" type="presOf" srcId="{90D9B885-13AD-4FD2-BE0C-61D4693C955A}" destId="{57933652-F151-467E-B3E1-EDADAFAF4F1D}" srcOrd="0" destOrd="0" presId="urn:microsoft.com/office/officeart/2005/8/layout/cycle2"/>
    <dgm:cxn modelId="{D66FF0F7-9457-4725-8A78-5BA0B76295A1}" type="presOf" srcId="{B3D25962-0ACB-4044-8603-734B31E36906}" destId="{938C1EEF-BFF6-4E7E-ADAD-DA7D995545C6}" srcOrd="1" destOrd="0" presId="urn:microsoft.com/office/officeart/2005/8/layout/cycle2"/>
    <dgm:cxn modelId="{83B0A5FA-4AC8-4288-8177-A36D90BE5C53}" type="presOf" srcId="{B3D25962-0ACB-4044-8603-734B31E36906}" destId="{AF8D4F54-DC1A-4271-8BA9-70EA25EDB2A3}" srcOrd="0" destOrd="0" presId="urn:microsoft.com/office/officeart/2005/8/layout/cycle2"/>
    <dgm:cxn modelId="{BDE636C1-44B9-47DA-91A3-E8005AED4C5C}" type="presOf" srcId="{F184C396-1EC4-4F25-B0EA-24315E45103F}" destId="{DE6DB510-3300-41BC-BD48-28611EAFFF93}" srcOrd="0" destOrd="0" presId="urn:microsoft.com/office/officeart/2005/8/layout/cycle2"/>
    <dgm:cxn modelId="{12FB0138-7E06-44E1-83C6-0B8D991F150B}" type="presOf" srcId="{1DEA1A2D-DDAA-452F-B8B3-7963AC657364}" destId="{0A47EFEB-EC5D-49EB-8ACE-6FC78E8926D4}" srcOrd="0" destOrd="0" presId="urn:microsoft.com/office/officeart/2005/8/layout/cycle2"/>
    <dgm:cxn modelId="{3E1200DE-49BC-4341-8E17-9F89573F9ADD}" srcId="{D2561960-6BB1-4ED2-B7F8-05F799C1D7E2}" destId="{93B4C7E0-4F79-44C6-A9A8-28B55615261C}" srcOrd="3" destOrd="0" parTransId="{9FFF4C69-AF72-40B9-ABC6-9376E7B9DA34}" sibTransId="{64CE791E-885D-48F5-A89D-2FB8661E3AF1}"/>
    <dgm:cxn modelId="{92ACAC6C-FDE9-42DA-BECF-7398492EEBCA}" srcId="{D2561960-6BB1-4ED2-B7F8-05F799C1D7E2}" destId="{D4767088-D6CF-4341-8190-33DEABF4334A}" srcOrd="0" destOrd="0" parTransId="{A441696D-127E-41B6-B358-3A0DAC3656A9}" sibTransId="{B3D25962-0ACB-4044-8603-734B31E36906}"/>
    <dgm:cxn modelId="{039AF32C-CEB3-4275-940C-FA8C1669862B}" type="presOf" srcId="{64CE791E-885D-48F5-A89D-2FB8661E3AF1}" destId="{AC4C19E3-8C8E-41BD-9526-211EF2DBBC6A}" srcOrd="0" destOrd="0" presId="urn:microsoft.com/office/officeart/2005/8/layout/cycle2"/>
    <dgm:cxn modelId="{F6BCEA9D-3127-473C-BF9B-3F8FDA2BFBF1}" type="presOf" srcId="{F184C396-1EC4-4F25-B0EA-24315E45103F}" destId="{8D182B42-97E5-450A-9E36-7583EAB49A5F}" srcOrd="1" destOrd="0" presId="urn:microsoft.com/office/officeart/2005/8/layout/cycle2"/>
    <dgm:cxn modelId="{608BA0D2-994D-4E72-82AE-7D5C70474055}" srcId="{D2561960-6BB1-4ED2-B7F8-05F799C1D7E2}" destId="{A59B272A-D0FE-4BC5-8578-A88A5304CD79}" srcOrd="1" destOrd="0" parTransId="{55B06BCD-3CFB-4BA5-8785-127ABF60AF0B}" sibTransId="{1DEA1A2D-DDAA-452F-B8B3-7963AC657364}"/>
    <dgm:cxn modelId="{05F438BD-7049-4C3E-A3D0-ADCBDF915D86}" type="presOf" srcId="{D4767088-D6CF-4341-8190-33DEABF4334A}" destId="{6ED7989F-3B12-4BB3-AAF1-2A14F76DA575}" srcOrd="0" destOrd="0" presId="urn:microsoft.com/office/officeart/2005/8/layout/cycle2"/>
    <dgm:cxn modelId="{D60CFCD7-A291-41C6-B254-3A14106BAC00}" srcId="{D2561960-6BB1-4ED2-B7F8-05F799C1D7E2}" destId="{90D9B885-13AD-4FD2-BE0C-61D4693C955A}" srcOrd="4" destOrd="0" parTransId="{E5FE2DAB-630E-4F87-8CD6-00F5E7A2FFF4}" sibTransId="{F184C396-1EC4-4F25-B0EA-24315E45103F}"/>
    <dgm:cxn modelId="{0B37273D-32D3-48E5-9F0A-C93852A90200}" type="presOf" srcId="{64CE791E-885D-48F5-A89D-2FB8661E3AF1}" destId="{86A8BF02-FD09-4759-BC2E-4B1866F96CA3}" srcOrd="1" destOrd="0" presId="urn:microsoft.com/office/officeart/2005/8/layout/cycle2"/>
    <dgm:cxn modelId="{783E87EF-734D-48D1-BFDA-0F252985ECC6}" type="presOf" srcId="{C7C6B8B9-F27D-49DE-99A4-3D009791AFAE}" destId="{EBC53DFF-735F-4E27-971B-CCFD4C19A64B}" srcOrd="0" destOrd="0" presId="urn:microsoft.com/office/officeart/2005/8/layout/cycle2"/>
    <dgm:cxn modelId="{ACCAB1B6-E2DF-4C70-8A7C-4FBE94D49C1D}" type="presOf" srcId="{93B4C7E0-4F79-44C6-A9A8-28B55615261C}" destId="{E39D3705-50BA-4517-B691-BB22303F2C4F}" srcOrd="0" destOrd="0" presId="urn:microsoft.com/office/officeart/2005/8/layout/cycle2"/>
    <dgm:cxn modelId="{EAF405D4-557C-4419-9C40-4F8E3B250BAE}" srcId="{D2561960-6BB1-4ED2-B7F8-05F799C1D7E2}" destId="{AC7DF8B1-1FB4-421A-BDBD-03A7D451E88B}" srcOrd="2" destOrd="0" parTransId="{49B4077A-F9C2-41BA-8535-7A5F909C1FB4}" sibTransId="{C7C6B8B9-F27D-49DE-99A4-3D009791AFAE}"/>
    <dgm:cxn modelId="{EB179AF1-F589-4ADA-99EB-33A8CCDF253A}" type="presOf" srcId="{A59B272A-D0FE-4BC5-8578-A88A5304CD79}" destId="{67CC7855-B0F6-42BB-BFCD-01D5035846C1}" srcOrd="0" destOrd="0" presId="urn:microsoft.com/office/officeart/2005/8/layout/cycle2"/>
    <dgm:cxn modelId="{667E92AA-8BF0-490A-892C-E3156B1BFC52}" type="presOf" srcId="{1DEA1A2D-DDAA-452F-B8B3-7963AC657364}" destId="{691566E9-B4E7-40E4-8545-80D4BE35BECA}" srcOrd="1" destOrd="0" presId="urn:microsoft.com/office/officeart/2005/8/layout/cycle2"/>
    <dgm:cxn modelId="{FA192900-0174-4919-B598-4B780A30F166}" type="presOf" srcId="{AC7DF8B1-1FB4-421A-BDBD-03A7D451E88B}" destId="{3B5C6158-64D5-4C10-9698-0F220DFB953F}" srcOrd="0" destOrd="0" presId="urn:microsoft.com/office/officeart/2005/8/layout/cycle2"/>
    <dgm:cxn modelId="{E882EA25-AEC6-4F65-A935-B87DA7E319AD}" type="presOf" srcId="{C7C6B8B9-F27D-49DE-99A4-3D009791AFAE}" destId="{D230D277-51EA-4B84-A0E6-28DE121BD4E9}" srcOrd="1" destOrd="0" presId="urn:microsoft.com/office/officeart/2005/8/layout/cycle2"/>
    <dgm:cxn modelId="{A84E3850-A84F-4B1E-95BD-84776F6ECAD4}" type="presParOf" srcId="{4C454FE7-45A5-4560-81CD-24B951EFD877}" destId="{6ED7989F-3B12-4BB3-AAF1-2A14F76DA575}" srcOrd="0" destOrd="0" presId="urn:microsoft.com/office/officeart/2005/8/layout/cycle2"/>
    <dgm:cxn modelId="{00FB6CFC-E7B1-4951-8CF2-6F9524442061}" type="presParOf" srcId="{4C454FE7-45A5-4560-81CD-24B951EFD877}" destId="{AF8D4F54-DC1A-4271-8BA9-70EA25EDB2A3}" srcOrd="1" destOrd="0" presId="urn:microsoft.com/office/officeart/2005/8/layout/cycle2"/>
    <dgm:cxn modelId="{10616B45-FB18-4181-88B5-4607D6736F73}" type="presParOf" srcId="{AF8D4F54-DC1A-4271-8BA9-70EA25EDB2A3}" destId="{938C1EEF-BFF6-4E7E-ADAD-DA7D995545C6}" srcOrd="0" destOrd="0" presId="urn:microsoft.com/office/officeart/2005/8/layout/cycle2"/>
    <dgm:cxn modelId="{40414086-852A-4CD1-80A8-8E2120E06B9D}" type="presParOf" srcId="{4C454FE7-45A5-4560-81CD-24B951EFD877}" destId="{67CC7855-B0F6-42BB-BFCD-01D5035846C1}" srcOrd="2" destOrd="0" presId="urn:microsoft.com/office/officeart/2005/8/layout/cycle2"/>
    <dgm:cxn modelId="{F443F81F-8367-4A24-89B4-056DBF55F580}" type="presParOf" srcId="{4C454FE7-45A5-4560-81CD-24B951EFD877}" destId="{0A47EFEB-EC5D-49EB-8ACE-6FC78E8926D4}" srcOrd="3" destOrd="0" presId="urn:microsoft.com/office/officeart/2005/8/layout/cycle2"/>
    <dgm:cxn modelId="{9F58256A-FBF3-4DC0-8466-41B30BE51E2B}" type="presParOf" srcId="{0A47EFEB-EC5D-49EB-8ACE-6FC78E8926D4}" destId="{691566E9-B4E7-40E4-8545-80D4BE35BECA}" srcOrd="0" destOrd="0" presId="urn:microsoft.com/office/officeart/2005/8/layout/cycle2"/>
    <dgm:cxn modelId="{73B6650A-F2DC-47C7-827A-8EFD1C7BCE81}" type="presParOf" srcId="{4C454FE7-45A5-4560-81CD-24B951EFD877}" destId="{3B5C6158-64D5-4C10-9698-0F220DFB953F}" srcOrd="4" destOrd="0" presId="urn:microsoft.com/office/officeart/2005/8/layout/cycle2"/>
    <dgm:cxn modelId="{9BF7EF16-E02B-478F-A36B-73A4CAAEF0DA}" type="presParOf" srcId="{4C454FE7-45A5-4560-81CD-24B951EFD877}" destId="{EBC53DFF-735F-4E27-971B-CCFD4C19A64B}" srcOrd="5" destOrd="0" presId="urn:microsoft.com/office/officeart/2005/8/layout/cycle2"/>
    <dgm:cxn modelId="{E3FE39A1-6F1B-4DBB-BC7A-7531A5336344}" type="presParOf" srcId="{EBC53DFF-735F-4E27-971B-CCFD4C19A64B}" destId="{D230D277-51EA-4B84-A0E6-28DE121BD4E9}" srcOrd="0" destOrd="0" presId="urn:microsoft.com/office/officeart/2005/8/layout/cycle2"/>
    <dgm:cxn modelId="{0FC44D26-8DDA-4D74-96E9-EA78B3DC3C3B}" type="presParOf" srcId="{4C454FE7-45A5-4560-81CD-24B951EFD877}" destId="{E39D3705-50BA-4517-B691-BB22303F2C4F}" srcOrd="6" destOrd="0" presId="urn:microsoft.com/office/officeart/2005/8/layout/cycle2"/>
    <dgm:cxn modelId="{A70DC0E7-5DB3-4A54-B672-80239FF945B9}" type="presParOf" srcId="{4C454FE7-45A5-4560-81CD-24B951EFD877}" destId="{AC4C19E3-8C8E-41BD-9526-211EF2DBBC6A}" srcOrd="7" destOrd="0" presId="urn:microsoft.com/office/officeart/2005/8/layout/cycle2"/>
    <dgm:cxn modelId="{054F3D6E-6174-4ECE-A172-B31CB006192F}" type="presParOf" srcId="{AC4C19E3-8C8E-41BD-9526-211EF2DBBC6A}" destId="{86A8BF02-FD09-4759-BC2E-4B1866F96CA3}" srcOrd="0" destOrd="0" presId="urn:microsoft.com/office/officeart/2005/8/layout/cycle2"/>
    <dgm:cxn modelId="{FBADD618-ED28-4489-95E1-3CB4D65BA003}" type="presParOf" srcId="{4C454FE7-45A5-4560-81CD-24B951EFD877}" destId="{57933652-F151-467E-B3E1-EDADAFAF4F1D}" srcOrd="8" destOrd="0" presId="urn:microsoft.com/office/officeart/2005/8/layout/cycle2"/>
    <dgm:cxn modelId="{7812E1F4-87FE-4A0C-AEE9-9960AB1AC1A4}" type="presParOf" srcId="{4C454FE7-45A5-4560-81CD-24B951EFD877}" destId="{DE6DB510-3300-41BC-BD48-28611EAFFF93}" srcOrd="9" destOrd="0" presId="urn:microsoft.com/office/officeart/2005/8/layout/cycle2"/>
    <dgm:cxn modelId="{65CAA8B2-45AC-4F61-B060-B1FB667D4B64}" type="presParOf" srcId="{DE6DB510-3300-41BC-BD48-28611EAFFF93}" destId="{8D182B42-97E5-450A-9E36-7583EAB49A5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6A8C5-D865-4EA9-BFBC-E1992674518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ZA"/>
        </a:p>
      </dgm:t>
    </dgm:pt>
    <dgm:pt modelId="{18C2E9BE-1A84-4881-B654-EF33056D96C6}">
      <dgm:prSet phldrT="[Text]" custT="1"/>
      <dgm:spPr>
        <a:solidFill>
          <a:srgbClr val="FFC000"/>
        </a:solidFill>
      </dgm:spPr>
      <dgm:t>
        <a:bodyPr/>
        <a:lstStyle/>
        <a:p>
          <a:pPr>
            <a:lnSpc>
              <a:spcPct val="100000"/>
            </a:lnSpc>
            <a:spcAft>
              <a:spcPts val="0"/>
            </a:spcAft>
          </a:pPr>
          <a:endParaRPr lang="en-ZA" sz="1800" dirty="0" smtClean="0">
            <a:solidFill>
              <a:schemeClr val="tx1"/>
            </a:solidFill>
          </a:endParaRPr>
        </a:p>
        <a:p>
          <a:pPr>
            <a:lnSpc>
              <a:spcPct val="100000"/>
            </a:lnSpc>
            <a:spcAft>
              <a:spcPts val="0"/>
            </a:spcAft>
          </a:pPr>
          <a:endParaRPr lang="en-ZA" sz="1800" dirty="0" smtClean="0">
            <a:solidFill>
              <a:schemeClr val="tx1"/>
            </a:solidFill>
          </a:endParaRPr>
        </a:p>
        <a:p>
          <a:pPr>
            <a:lnSpc>
              <a:spcPct val="100000"/>
            </a:lnSpc>
            <a:spcAft>
              <a:spcPts val="0"/>
            </a:spcAft>
          </a:pPr>
          <a:endParaRPr lang="en-ZA" sz="1800" dirty="0" smtClean="0">
            <a:solidFill>
              <a:schemeClr val="tx1"/>
            </a:solidFill>
          </a:endParaRPr>
        </a:p>
        <a:p>
          <a:pPr>
            <a:lnSpc>
              <a:spcPct val="100000"/>
            </a:lnSpc>
            <a:spcAft>
              <a:spcPts val="0"/>
            </a:spcAft>
          </a:pPr>
          <a:r>
            <a:rPr lang="en-ZA" sz="1800" b="1" dirty="0" smtClean="0">
              <a:solidFill>
                <a:schemeClr val="tx1"/>
              </a:solidFill>
            </a:rPr>
            <a:t>Job Placement/</a:t>
          </a:r>
        </a:p>
        <a:p>
          <a:pPr>
            <a:lnSpc>
              <a:spcPct val="100000"/>
            </a:lnSpc>
            <a:spcAft>
              <a:spcPts val="0"/>
            </a:spcAft>
          </a:pPr>
          <a:r>
            <a:rPr lang="en-ZA" sz="1800" b="1" dirty="0" smtClean="0">
              <a:solidFill>
                <a:schemeClr val="tx1"/>
              </a:solidFill>
            </a:rPr>
            <a:t>Shadowing/</a:t>
          </a:r>
        </a:p>
        <a:p>
          <a:pPr>
            <a:lnSpc>
              <a:spcPct val="100000"/>
            </a:lnSpc>
            <a:spcAft>
              <a:spcPts val="0"/>
            </a:spcAft>
          </a:pPr>
          <a:r>
            <a:rPr lang="en-ZA" sz="1800" b="1" dirty="0" smtClean="0">
              <a:solidFill>
                <a:schemeClr val="tx1"/>
              </a:solidFill>
            </a:rPr>
            <a:t>Tracking</a:t>
          </a:r>
        </a:p>
        <a:p>
          <a:pPr>
            <a:lnSpc>
              <a:spcPct val="100000"/>
            </a:lnSpc>
            <a:spcAft>
              <a:spcPts val="0"/>
            </a:spcAft>
          </a:pPr>
          <a:r>
            <a:rPr lang="en-ZA" sz="6500" dirty="0" smtClean="0">
              <a:solidFill>
                <a:schemeClr val="tx1"/>
              </a:solidFill>
            </a:rPr>
            <a:t> </a:t>
          </a:r>
          <a:endParaRPr lang="en-ZA" sz="6500" dirty="0">
            <a:solidFill>
              <a:schemeClr val="tx1"/>
            </a:solidFill>
          </a:endParaRPr>
        </a:p>
      </dgm:t>
    </dgm:pt>
    <dgm:pt modelId="{8C1D734B-11BA-43EE-97D1-E774CE588C20}" type="parTrans" cxnId="{2BB63692-4E01-4532-BF18-238A40FD5F66}">
      <dgm:prSet/>
      <dgm:spPr/>
      <dgm:t>
        <a:bodyPr/>
        <a:lstStyle/>
        <a:p>
          <a:endParaRPr lang="en-ZA"/>
        </a:p>
      </dgm:t>
    </dgm:pt>
    <dgm:pt modelId="{7B1FE7D0-F55B-4047-BB95-EB55E080D395}" type="sibTrans" cxnId="{2BB63692-4E01-4532-BF18-238A40FD5F66}">
      <dgm:prSet/>
      <dgm:spPr/>
      <dgm:t>
        <a:bodyPr/>
        <a:lstStyle/>
        <a:p>
          <a:endParaRPr lang="en-ZA"/>
        </a:p>
      </dgm:t>
    </dgm:pt>
    <dgm:pt modelId="{BC3F7362-3AD1-4556-B7BB-F1CB3F863F8C}">
      <dgm:prSet phldrT="[Text]" custT="1"/>
      <dgm:spPr>
        <a:solidFill>
          <a:schemeClr val="accent5"/>
        </a:solidFill>
      </dgm:spPr>
      <dgm:t>
        <a:bodyPr/>
        <a:lstStyle/>
        <a:p>
          <a:r>
            <a:rPr lang="en-ZA" sz="1800" b="1" dirty="0" smtClean="0"/>
            <a:t>CIS</a:t>
          </a:r>
          <a:endParaRPr lang="en-ZA" sz="1800" b="1" dirty="0"/>
        </a:p>
      </dgm:t>
    </dgm:pt>
    <dgm:pt modelId="{BAFE4EF7-C3F7-4F40-9F49-5E7BB00BB5C0}" type="parTrans" cxnId="{A21B50D9-C2BA-40D0-87A1-85154F7E2EB7}">
      <dgm:prSet/>
      <dgm:spPr/>
      <dgm:t>
        <a:bodyPr/>
        <a:lstStyle/>
        <a:p>
          <a:endParaRPr lang="en-ZA"/>
        </a:p>
      </dgm:t>
    </dgm:pt>
    <dgm:pt modelId="{12AC2720-23C3-4AF2-A6EA-1C1DB0256F03}" type="sibTrans" cxnId="{A21B50D9-C2BA-40D0-87A1-85154F7E2EB7}">
      <dgm:prSet/>
      <dgm:spPr/>
      <dgm:t>
        <a:bodyPr/>
        <a:lstStyle/>
        <a:p>
          <a:endParaRPr lang="en-ZA"/>
        </a:p>
      </dgm:t>
    </dgm:pt>
    <dgm:pt modelId="{4E861C11-651E-4AAB-A11A-FB1204439B57}">
      <dgm:prSet phldrT="[Text]" custT="1"/>
      <dgm:spPr>
        <a:solidFill>
          <a:srgbClr val="002060"/>
        </a:solidFill>
      </dgm:spPr>
      <dgm:t>
        <a:bodyPr/>
        <a:lstStyle/>
        <a:p>
          <a:r>
            <a:rPr lang="en-ZA" sz="1800" b="1" dirty="0" smtClean="0"/>
            <a:t>Walk-ins</a:t>
          </a:r>
          <a:endParaRPr lang="en-ZA" sz="1800" b="1" dirty="0"/>
        </a:p>
      </dgm:t>
    </dgm:pt>
    <dgm:pt modelId="{763C7EDD-6A96-4A79-8571-2DE9880A8EC2}" type="parTrans" cxnId="{56145EAB-4C23-46A5-84C9-D1CBDCD66D14}">
      <dgm:prSet/>
      <dgm:spPr/>
      <dgm:t>
        <a:bodyPr/>
        <a:lstStyle/>
        <a:p>
          <a:endParaRPr lang="en-ZA"/>
        </a:p>
      </dgm:t>
    </dgm:pt>
    <dgm:pt modelId="{DA03B9C1-9521-4BCC-B462-9589AADC9CF5}" type="sibTrans" cxnId="{56145EAB-4C23-46A5-84C9-D1CBDCD66D14}">
      <dgm:prSet/>
      <dgm:spPr/>
      <dgm:t>
        <a:bodyPr/>
        <a:lstStyle/>
        <a:p>
          <a:endParaRPr lang="en-ZA"/>
        </a:p>
      </dgm:t>
    </dgm:pt>
    <dgm:pt modelId="{30E14BB3-5851-4837-81F1-BB24A4722658}">
      <dgm:prSet phldrT="[Text]"/>
      <dgm:spPr/>
      <dgm:t>
        <a:bodyPr/>
        <a:lstStyle/>
        <a:p>
          <a:r>
            <a:rPr lang="en-ZA" b="1" dirty="0" smtClean="0"/>
            <a:t>Computer academy </a:t>
          </a:r>
          <a:endParaRPr lang="en-ZA" b="1" dirty="0"/>
        </a:p>
      </dgm:t>
    </dgm:pt>
    <dgm:pt modelId="{A23B6410-9436-4504-9693-DC1EEAE72EBC}" type="parTrans" cxnId="{F6C70277-4A8C-4EC0-8119-A048585512D8}">
      <dgm:prSet/>
      <dgm:spPr/>
      <dgm:t>
        <a:bodyPr/>
        <a:lstStyle/>
        <a:p>
          <a:endParaRPr lang="en-ZA"/>
        </a:p>
      </dgm:t>
    </dgm:pt>
    <dgm:pt modelId="{5BD8F263-0D52-441A-BE54-C42C9F4C90DC}" type="sibTrans" cxnId="{F6C70277-4A8C-4EC0-8119-A048585512D8}">
      <dgm:prSet/>
      <dgm:spPr/>
      <dgm:t>
        <a:bodyPr/>
        <a:lstStyle/>
        <a:p>
          <a:endParaRPr lang="en-ZA"/>
        </a:p>
      </dgm:t>
    </dgm:pt>
    <dgm:pt modelId="{693E5042-3CE5-49DB-96B1-80A1F7829C6D}">
      <dgm:prSet phldrT="[Text]"/>
      <dgm:spPr>
        <a:solidFill>
          <a:srgbClr val="FF0000"/>
        </a:solidFill>
      </dgm:spPr>
      <dgm:t>
        <a:bodyPr/>
        <a:lstStyle/>
        <a:p>
          <a:r>
            <a:rPr lang="en-ZA" b="1" dirty="0" smtClean="0"/>
            <a:t>Online job search/free computer training</a:t>
          </a:r>
          <a:endParaRPr lang="en-ZA" b="1" dirty="0"/>
        </a:p>
      </dgm:t>
    </dgm:pt>
    <dgm:pt modelId="{EBA6F90F-6716-47FC-A114-6385BEBD2B2B}" type="parTrans" cxnId="{5E01B65B-D236-43EF-99FE-07A2A75CD121}">
      <dgm:prSet/>
      <dgm:spPr/>
      <dgm:t>
        <a:bodyPr/>
        <a:lstStyle/>
        <a:p>
          <a:endParaRPr lang="en-ZA"/>
        </a:p>
      </dgm:t>
    </dgm:pt>
    <dgm:pt modelId="{11C9AB8F-42FC-454C-BDF6-C6D9AE74BABC}" type="sibTrans" cxnId="{5E01B65B-D236-43EF-99FE-07A2A75CD121}">
      <dgm:prSet/>
      <dgm:spPr/>
      <dgm:t>
        <a:bodyPr/>
        <a:lstStyle/>
        <a:p>
          <a:endParaRPr lang="en-ZA"/>
        </a:p>
      </dgm:t>
    </dgm:pt>
    <dgm:pt modelId="{0E1E39F3-5766-4B66-A736-E06FC7BE5C82}">
      <dgm:prSet phldrT="[Text]" custT="1"/>
      <dgm:spPr>
        <a:solidFill>
          <a:srgbClr val="00B0F0"/>
        </a:solidFill>
      </dgm:spPr>
      <dgm:t>
        <a:bodyPr/>
        <a:lstStyle/>
        <a:p>
          <a:r>
            <a:rPr lang="en-ZA" sz="1400" b="1" dirty="0" smtClean="0"/>
            <a:t>Life skills/via WhatsApp</a:t>
          </a:r>
          <a:endParaRPr lang="en-ZA" sz="1400" b="1" dirty="0"/>
        </a:p>
      </dgm:t>
    </dgm:pt>
    <dgm:pt modelId="{7E4F4000-DE66-4088-A442-B948BA796CF9}" type="parTrans" cxnId="{4DDF3FE8-2B29-4D67-BB49-A18F6CB89840}">
      <dgm:prSet/>
      <dgm:spPr/>
      <dgm:t>
        <a:bodyPr/>
        <a:lstStyle/>
        <a:p>
          <a:endParaRPr lang="en-ZA"/>
        </a:p>
      </dgm:t>
    </dgm:pt>
    <dgm:pt modelId="{C299362F-A2FC-4936-94B6-8861C83A1D49}" type="sibTrans" cxnId="{4DDF3FE8-2B29-4D67-BB49-A18F6CB89840}">
      <dgm:prSet/>
      <dgm:spPr/>
      <dgm:t>
        <a:bodyPr/>
        <a:lstStyle/>
        <a:p>
          <a:endParaRPr lang="en-ZA"/>
        </a:p>
      </dgm:t>
    </dgm:pt>
    <dgm:pt modelId="{29954C0D-924E-405E-ADB3-DAB526F88032}">
      <dgm:prSet phldrT="[Text]" custT="1"/>
      <dgm:spPr>
        <a:solidFill>
          <a:schemeClr val="bg2">
            <a:lumMod val="25000"/>
          </a:schemeClr>
        </a:solidFill>
      </dgm:spPr>
      <dgm:t>
        <a:bodyPr/>
        <a:lstStyle/>
        <a:p>
          <a:r>
            <a:rPr lang="en-ZA" sz="1800" dirty="0" smtClean="0"/>
            <a:t>Youth </a:t>
          </a:r>
          <a:r>
            <a:rPr lang="en-ZA" sz="1800" dirty="0" err="1" smtClean="0"/>
            <a:t>Empo-werment</a:t>
          </a:r>
          <a:r>
            <a:rPr lang="en-ZA" sz="1800" dirty="0" smtClean="0"/>
            <a:t> Weeks </a:t>
          </a:r>
          <a:endParaRPr lang="en-ZA" sz="1800" dirty="0"/>
        </a:p>
      </dgm:t>
    </dgm:pt>
    <dgm:pt modelId="{D8F48C20-AB11-4B07-A640-9AFD12AE404E}" type="parTrans" cxnId="{CCB990F3-2A29-45FA-B132-78C3391F9F40}">
      <dgm:prSet/>
      <dgm:spPr/>
      <dgm:t>
        <a:bodyPr/>
        <a:lstStyle/>
        <a:p>
          <a:endParaRPr lang="en-ZA"/>
        </a:p>
      </dgm:t>
    </dgm:pt>
    <dgm:pt modelId="{5B9BCF4E-0E02-4B53-AFA9-79EEB70ABACD}" type="sibTrans" cxnId="{CCB990F3-2A29-45FA-B132-78C3391F9F40}">
      <dgm:prSet/>
      <dgm:spPr/>
      <dgm:t>
        <a:bodyPr/>
        <a:lstStyle/>
        <a:p>
          <a:endParaRPr lang="en-ZA"/>
        </a:p>
      </dgm:t>
    </dgm:pt>
    <dgm:pt modelId="{9B37F359-203B-40B2-A299-A1D0A40637EC}" type="pres">
      <dgm:prSet presAssocID="{5DC6A8C5-D865-4EA9-BFBC-E1992674518C}" presName="Name0" presStyleCnt="0">
        <dgm:presLayoutVars>
          <dgm:chMax val="1"/>
          <dgm:dir/>
          <dgm:animLvl val="ctr"/>
          <dgm:resizeHandles val="exact"/>
        </dgm:presLayoutVars>
      </dgm:prSet>
      <dgm:spPr/>
      <dgm:t>
        <a:bodyPr/>
        <a:lstStyle/>
        <a:p>
          <a:endParaRPr lang="en-ZA"/>
        </a:p>
      </dgm:t>
    </dgm:pt>
    <dgm:pt modelId="{5F9E83A3-7F20-4F15-8970-9E3A6059DA5A}" type="pres">
      <dgm:prSet presAssocID="{18C2E9BE-1A84-4881-B654-EF33056D96C6}" presName="centerShape" presStyleLbl="node0" presStyleIdx="0" presStyleCnt="1" custScaleX="102790" custScaleY="106257" custLinFactNeighborX="1615" custLinFactNeighborY="-2720"/>
      <dgm:spPr/>
      <dgm:t>
        <a:bodyPr/>
        <a:lstStyle/>
        <a:p>
          <a:endParaRPr lang="en-ZA"/>
        </a:p>
      </dgm:t>
    </dgm:pt>
    <dgm:pt modelId="{E2D6A9C4-57D1-405F-9D1C-1BF354E78AE0}" type="pres">
      <dgm:prSet presAssocID="{BC3F7362-3AD1-4556-B7BB-F1CB3F863F8C}" presName="node" presStyleLbl="node1" presStyleIdx="0" presStyleCnt="6">
        <dgm:presLayoutVars>
          <dgm:bulletEnabled val="1"/>
        </dgm:presLayoutVars>
      </dgm:prSet>
      <dgm:spPr/>
      <dgm:t>
        <a:bodyPr/>
        <a:lstStyle/>
        <a:p>
          <a:endParaRPr lang="en-ZA"/>
        </a:p>
      </dgm:t>
    </dgm:pt>
    <dgm:pt modelId="{B9460BD7-1837-483C-80CB-AD24BB92C984}" type="pres">
      <dgm:prSet presAssocID="{BC3F7362-3AD1-4556-B7BB-F1CB3F863F8C}" presName="dummy" presStyleCnt="0"/>
      <dgm:spPr/>
    </dgm:pt>
    <dgm:pt modelId="{15FD386C-C55A-4912-B711-4A4730D75C7D}" type="pres">
      <dgm:prSet presAssocID="{12AC2720-23C3-4AF2-A6EA-1C1DB0256F03}" presName="sibTrans" presStyleLbl="sibTrans2D1" presStyleIdx="0" presStyleCnt="6"/>
      <dgm:spPr/>
      <dgm:t>
        <a:bodyPr/>
        <a:lstStyle/>
        <a:p>
          <a:endParaRPr lang="en-ZA"/>
        </a:p>
      </dgm:t>
    </dgm:pt>
    <dgm:pt modelId="{20FF845F-7EBA-4996-9DBC-BAF735E569AA}" type="pres">
      <dgm:prSet presAssocID="{4E861C11-651E-4AAB-A11A-FB1204439B57}" presName="node" presStyleLbl="node1" presStyleIdx="1" presStyleCnt="6" custRadScaleRad="95663" custRadScaleInc="1478">
        <dgm:presLayoutVars>
          <dgm:bulletEnabled val="1"/>
        </dgm:presLayoutVars>
      </dgm:prSet>
      <dgm:spPr/>
      <dgm:t>
        <a:bodyPr/>
        <a:lstStyle/>
        <a:p>
          <a:endParaRPr lang="en-ZA"/>
        </a:p>
      </dgm:t>
    </dgm:pt>
    <dgm:pt modelId="{6C698680-67A1-44FE-9FD0-51E013E27220}" type="pres">
      <dgm:prSet presAssocID="{4E861C11-651E-4AAB-A11A-FB1204439B57}" presName="dummy" presStyleCnt="0"/>
      <dgm:spPr/>
    </dgm:pt>
    <dgm:pt modelId="{E6A0C28A-4899-4B94-B5A9-D0DE17AE199D}" type="pres">
      <dgm:prSet presAssocID="{DA03B9C1-9521-4BCC-B462-9589AADC9CF5}" presName="sibTrans" presStyleLbl="sibTrans2D1" presStyleIdx="1" presStyleCnt="6"/>
      <dgm:spPr/>
      <dgm:t>
        <a:bodyPr/>
        <a:lstStyle/>
        <a:p>
          <a:endParaRPr lang="en-ZA"/>
        </a:p>
      </dgm:t>
    </dgm:pt>
    <dgm:pt modelId="{855469AA-CE85-4E2A-9D3D-0A08DBB6841F}" type="pres">
      <dgm:prSet presAssocID="{29954C0D-924E-405E-ADB3-DAB526F88032}" presName="node" presStyleLbl="node1" presStyleIdx="2" presStyleCnt="6" custRadScaleRad="95663" custRadScaleInc="1478">
        <dgm:presLayoutVars>
          <dgm:bulletEnabled val="1"/>
        </dgm:presLayoutVars>
      </dgm:prSet>
      <dgm:spPr/>
      <dgm:t>
        <a:bodyPr/>
        <a:lstStyle/>
        <a:p>
          <a:endParaRPr lang="en-ZA"/>
        </a:p>
      </dgm:t>
    </dgm:pt>
    <dgm:pt modelId="{AC0706BC-F53A-4566-97C4-8F1F3A1AF05A}" type="pres">
      <dgm:prSet presAssocID="{29954C0D-924E-405E-ADB3-DAB526F88032}" presName="dummy" presStyleCnt="0"/>
      <dgm:spPr/>
    </dgm:pt>
    <dgm:pt modelId="{82F4816D-94E5-46C8-B180-0FF1B7943AC2}" type="pres">
      <dgm:prSet presAssocID="{5B9BCF4E-0E02-4B53-AFA9-79EEB70ABACD}" presName="sibTrans" presStyleLbl="sibTrans2D1" presStyleIdx="2" presStyleCnt="6"/>
      <dgm:spPr/>
      <dgm:t>
        <a:bodyPr/>
        <a:lstStyle/>
        <a:p>
          <a:endParaRPr lang="en-ZA"/>
        </a:p>
      </dgm:t>
    </dgm:pt>
    <dgm:pt modelId="{A3815671-AE81-45BA-98EA-54AE2BDB686A}" type="pres">
      <dgm:prSet presAssocID="{0E1E39F3-5766-4B66-A736-E06FC7BE5C82}" presName="node" presStyleLbl="node1" presStyleIdx="3" presStyleCnt="6" custRadScaleRad="92027" custRadScaleInc="-26768">
        <dgm:presLayoutVars>
          <dgm:bulletEnabled val="1"/>
        </dgm:presLayoutVars>
      </dgm:prSet>
      <dgm:spPr/>
      <dgm:t>
        <a:bodyPr/>
        <a:lstStyle/>
        <a:p>
          <a:endParaRPr lang="en-ZA"/>
        </a:p>
      </dgm:t>
    </dgm:pt>
    <dgm:pt modelId="{EF939328-984A-4A91-8418-75AC597E00B7}" type="pres">
      <dgm:prSet presAssocID="{0E1E39F3-5766-4B66-A736-E06FC7BE5C82}" presName="dummy" presStyleCnt="0"/>
      <dgm:spPr/>
    </dgm:pt>
    <dgm:pt modelId="{785D2F32-98D8-47B1-8DDF-5589B226A084}" type="pres">
      <dgm:prSet presAssocID="{C299362F-A2FC-4936-94B6-8861C83A1D49}" presName="sibTrans" presStyleLbl="sibTrans2D1" presStyleIdx="3" presStyleCnt="6"/>
      <dgm:spPr/>
      <dgm:t>
        <a:bodyPr/>
        <a:lstStyle/>
        <a:p>
          <a:endParaRPr lang="en-ZA"/>
        </a:p>
      </dgm:t>
    </dgm:pt>
    <dgm:pt modelId="{F1BD61C4-8B11-4499-86FA-821F4DF7AE81}" type="pres">
      <dgm:prSet presAssocID="{30E14BB3-5851-4837-81F1-BB24A4722658}" presName="node" presStyleLbl="node1" presStyleIdx="4" presStyleCnt="6" custRadScaleRad="85709" custRadScaleInc="-8864">
        <dgm:presLayoutVars>
          <dgm:bulletEnabled val="1"/>
        </dgm:presLayoutVars>
      </dgm:prSet>
      <dgm:spPr/>
      <dgm:t>
        <a:bodyPr/>
        <a:lstStyle/>
        <a:p>
          <a:endParaRPr lang="en-ZA"/>
        </a:p>
      </dgm:t>
    </dgm:pt>
    <dgm:pt modelId="{0D17C54A-0816-482B-81EC-EF765B96E038}" type="pres">
      <dgm:prSet presAssocID="{30E14BB3-5851-4837-81F1-BB24A4722658}" presName="dummy" presStyleCnt="0"/>
      <dgm:spPr/>
    </dgm:pt>
    <dgm:pt modelId="{60AC6FA8-9FB1-4174-A0E4-40D1F86A3819}" type="pres">
      <dgm:prSet presAssocID="{5BD8F263-0D52-441A-BE54-C42C9F4C90DC}" presName="sibTrans" presStyleLbl="sibTrans2D1" presStyleIdx="4" presStyleCnt="6"/>
      <dgm:spPr/>
      <dgm:t>
        <a:bodyPr/>
        <a:lstStyle/>
        <a:p>
          <a:endParaRPr lang="en-ZA"/>
        </a:p>
      </dgm:t>
    </dgm:pt>
    <dgm:pt modelId="{065A5568-6F9E-411F-8C49-9F36B79B1157}" type="pres">
      <dgm:prSet presAssocID="{693E5042-3CE5-49DB-96B1-80A1F7829C6D}" presName="node" presStyleLbl="node1" presStyleIdx="5" presStyleCnt="6" custRadScaleRad="88213" custRadScaleInc="4964">
        <dgm:presLayoutVars>
          <dgm:bulletEnabled val="1"/>
        </dgm:presLayoutVars>
      </dgm:prSet>
      <dgm:spPr/>
      <dgm:t>
        <a:bodyPr/>
        <a:lstStyle/>
        <a:p>
          <a:endParaRPr lang="en-ZA"/>
        </a:p>
      </dgm:t>
    </dgm:pt>
    <dgm:pt modelId="{B88509BC-BF2D-439C-92FA-81BDC43E1F3D}" type="pres">
      <dgm:prSet presAssocID="{693E5042-3CE5-49DB-96B1-80A1F7829C6D}" presName="dummy" presStyleCnt="0"/>
      <dgm:spPr/>
    </dgm:pt>
    <dgm:pt modelId="{799D9B34-69F4-4EFB-8AB8-9A62024ABAEE}" type="pres">
      <dgm:prSet presAssocID="{11C9AB8F-42FC-454C-BDF6-C6D9AE74BABC}" presName="sibTrans" presStyleLbl="sibTrans2D1" presStyleIdx="5" presStyleCnt="6"/>
      <dgm:spPr/>
      <dgm:t>
        <a:bodyPr/>
        <a:lstStyle/>
        <a:p>
          <a:endParaRPr lang="en-ZA"/>
        </a:p>
      </dgm:t>
    </dgm:pt>
  </dgm:ptLst>
  <dgm:cxnLst>
    <dgm:cxn modelId="{893E3BC3-55EA-463F-BAB1-2E890CE2FAF5}" type="presOf" srcId="{5B9BCF4E-0E02-4B53-AFA9-79EEB70ABACD}" destId="{82F4816D-94E5-46C8-B180-0FF1B7943AC2}" srcOrd="0" destOrd="0" presId="urn:microsoft.com/office/officeart/2005/8/layout/radial6"/>
    <dgm:cxn modelId="{74BAF009-DF7C-4E46-9773-5DC965097389}" type="presOf" srcId="{4E861C11-651E-4AAB-A11A-FB1204439B57}" destId="{20FF845F-7EBA-4996-9DBC-BAF735E569AA}" srcOrd="0" destOrd="0" presId="urn:microsoft.com/office/officeart/2005/8/layout/radial6"/>
    <dgm:cxn modelId="{E9238BA9-D79B-40C2-B2E5-E96558267CB1}" type="presOf" srcId="{11C9AB8F-42FC-454C-BDF6-C6D9AE74BABC}" destId="{799D9B34-69F4-4EFB-8AB8-9A62024ABAEE}" srcOrd="0" destOrd="0" presId="urn:microsoft.com/office/officeart/2005/8/layout/radial6"/>
    <dgm:cxn modelId="{2BB63692-4E01-4532-BF18-238A40FD5F66}" srcId="{5DC6A8C5-D865-4EA9-BFBC-E1992674518C}" destId="{18C2E9BE-1A84-4881-B654-EF33056D96C6}" srcOrd="0" destOrd="0" parTransId="{8C1D734B-11BA-43EE-97D1-E774CE588C20}" sibTransId="{7B1FE7D0-F55B-4047-BB95-EB55E080D395}"/>
    <dgm:cxn modelId="{447908D7-DDC6-4290-87B8-3BEC81539419}" type="presOf" srcId="{5DC6A8C5-D865-4EA9-BFBC-E1992674518C}" destId="{9B37F359-203B-40B2-A299-A1D0A40637EC}" srcOrd="0" destOrd="0" presId="urn:microsoft.com/office/officeart/2005/8/layout/radial6"/>
    <dgm:cxn modelId="{E0E23922-4244-4265-9901-29B95129C6FD}" type="presOf" srcId="{C299362F-A2FC-4936-94B6-8861C83A1D49}" destId="{785D2F32-98D8-47B1-8DDF-5589B226A084}" srcOrd="0" destOrd="0" presId="urn:microsoft.com/office/officeart/2005/8/layout/radial6"/>
    <dgm:cxn modelId="{773921F5-9DE9-4895-89DD-9D66DFB46701}" type="presOf" srcId="{0E1E39F3-5766-4B66-A736-E06FC7BE5C82}" destId="{A3815671-AE81-45BA-98EA-54AE2BDB686A}" srcOrd="0" destOrd="0" presId="urn:microsoft.com/office/officeart/2005/8/layout/radial6"/>
    <dgm:cxn modelId="{4DDF3FE8-2B29-4D67-BB49-A18F6CB89840}" srcId="{18C2E9BE-1A84-4881-B654-EF33056D96C6}" destId="{0E1E39F3-5766-4B66-A736-E06FC7BE5C82}" srcOrd="3" destOrd="0" parTransId="{7E4F4000-DE66-4088-A442-B948BA796CF9}" sibTransId="{C299362F-A2FC-4936-94B6-8861C83A1D49}"/>
    <dgm:cxn modelId="{F6C70277-4A8C-4EC0-8119-A048585512D8}" srcId="{18C2E9BE-1A84-4881-B654-EF33056D96C6}" destId="{30E14BB3-5851-4837-81F1-BB24A4722658}" srcOrd="4" destOrd="0" parTransId="{A23B6410-9436-4504-9693-DC1EEAE72EBC}" sibTransId="{5BD8F263-0D52-441A-BE54-C42C9F4C90DC}"/>
    <dgm:cxn modelId="{5E01B65B-D236-43EF-99FE-07A2A75CD121}" srcId="{18C2E9BE-1A84-4881-B654-EF33056D96C6}" destId="{693E5042-3CE5-49DB-96B1-80A1F7829C6D}" srcOrd="5" destOrd="0" parTransId="{EBA6F90F-6716-47FC-A114-6385BEBD2B2B}" sibTransId="{11C9AB8F-42FC-454C-BDF6-C6D9AE74BABC}"/>
    <dgm:cxn modelId="{C1D0A5A9-FD95-4A00-8CEF-A91B56680B2E}" type="presOf" srcId="{18C2E9BE-1A84-4881-B654-EF33056D96C6}" destId="{5F9E83A3-7F20-4F15-8970-9E3A6059DA5A}" srcOrd="0" destOrd="0" presId="urn:microsoft.com/office/officeart/2005/8/layout/radial6"/>
    <dgm:cxn modelId="{A21B50D9-C2BA-40D0-87A1-85154F7E2EB7}" srcId="{18C2E9BE-1A84-4881-B654-EF33056D96C6}" destId="{BC3F7362-3AD1-4556-B7BB-F1CB3F863F8C}" srcOrd="0" destOrd="0" parTransId="{BAFE4EF7-C3F7-4F40-9F49-5E7BB00BB5C0}" sibTransId="{12AC2720-23C3-4AF2-A6EA-1C1DB0256F03}"/>
    <dgm:cxn modelId="{E4B6B2C3-F656-4040-B05F-1C889025705A}" type="presOf" srcId="{29954C0D-924E-405E-ADB3-DAB526F88032}" destId="{855469AA-CE85-4E2A-9D3D-0A08DBB6841F}" srcOrd="0" destOrd="0" presId="urn:microsoft.com/office/officeart/2005/8/layout/radial6"/>
    <dgm:cxn modelId="{49851818-F93A-4BC4-AFFD-F0E7D29518EB}" type="presOf" srcId="{12AC2720-23C3-4AF2-A6EA-1C1DB0256F03}" destId="{15FD386C-C55A-4912-B711-4A4730D75C7D}" srcOrd="0" destOrd="0" presId="urn:microsoft.com/office/officeart/2005/8/layout/radial6"/>
    <dgm:cxn modelId="{1A515AF7-33FA-4A32-800D-AD9D74174993}" type="presOf" srcId="{DA03B9C1-9521-4BCC-B462-9589AADC9CF5}" destId="{E6A0C28A-4899-4B94-B5A9-D0DE17AE199D}" srcOrd="0" destOrd="0" presId="urn:microsoft.com/office/officeart/2005/8/layout/radial6"/>
    <dgm:cxn modelId="{06394A8F-BD66-4AA4-A7DD-42628A645616}" type="presOf" srcId="{BC3F7362-3AD1-4556-B7BB-F1CB3F863F8C}" destId="{E2D6A9C4-57D1-405F-9D1C-1BF354E78AE0}" srcOrd="0" destOrd="0" presId="urn:microsoft.com/office/officeart/2005/8/layout/radial6"/>
    <dgm:cxn modelId="{A34ABC22-AB7E-4852-9437-1F90348505D8}" type="presOf" srcId="{693E5042-3CE5-49DB-96B1-80A1F7829C6D}" destId="{065A5568-6F9E-411F-8C49-9F36B79B1157}" srcOrd="0" destOrd="0" presId="urn:microsoft.com/office/officeart/2005/8/layout/radial6"/>
    <dgm:cxn modelId="{9986F786-435F-4B9C-BA42-0041F251320C}" type="presOf" srcId="{30E14BB3-5851-4837-81F1-BB24A4722658}" destId="{F1BD61C4-8B11-4499-86FA-821F4DF7AE81}" srcOrd="0" destOrd="0" presId="urn:microsoft.com/office/officeart/2005/8/layout/radial6"/>
    <dgm:cxn modelId="{CCB990F3-2A29-45FA-B132-78C3391F9F40}" srcId="{18C2E9BE-1A84-4881-B654-EF33056D96C6}" destId="{29954C0D-924E-405E-ADB3-DAB526F88032}" srcOrd="2" destOrd="0" parTransId="{D8F48C20-AB11-4B07-A640-9AFD12AE404E}" sibTransId="{5B9BCF4E-0E02-4B53-AFA9-79EEB70ABACD}"/>
    <dgm:cxn modelId="{56145EAB-4C23-46A5-84C9-D1CBDCD66D14}" srcId="{18C2E9BE-1A84-4881-B654-EF33056D96C6}" destId="{4E861C11-651E-4AAB-A11A-FB1204439B57}" srcOrd="1" destOrd="0" parTransId="{763C7EDD-6A96-4A79-8571-2DE9880A8EC2}" sibTransId="{DA03B9C1-9521-4BCC-B462-9589AADC9CF5}"/>
    <dgm:cxn modelId="{1F006659-10EC-4CA3-B328-292B4F9CE31F}" type="presOf" srcId="{5BD8F263-0D52-441A-BE54-C42C9F4C90DC}" destId="{60AC6FA8-9FB1-4174-A0E4-40D1F86A3819}" srcOrd="0" destOrd="0" presId="urn:microsoft.com/office/officeart/2005/8/layout/radial6"/>
    <dgm:cxn modelId="{D51621A8-FC7E-4F44-B770-7DC4168A6886}" type="presParOf" srcId="{9B37F359-203B-40B2-A299-A1D0A40637EC}" destId="{5F9E83A3-7F20-4F15-8970-9E3A6059DA5A}" srcOrd="0" destOrd="0" presId="urn:microsoft.com/office/officeart/2005/8/layout/radial6"/>
    <dgm:cxn modelId="{D3446BAB-1F35-427D-A438-15F46BE0DEE9}" type="presParOf" srcId="{9B37F359-203B-40B2-A299-A1D0A40637EC}" destId="{E2D6A9C4-57D1-405F-9D1C-1BF354E78AE0}" srcOrd="1" destOrd="0" presId="urn:microsoft.com/office/officeart/2005/8/layout/radial6"/>
    <dgm:cxn modelId="{8BB4254B-060A-4BE2-8458-FA1AE14EB423}" type="presParOf" srcId="{9B37F359-203B-40B2-A299-A1D0A40637EC}" destId="{B9460BD7-1837-483C-80CB-AD24BB92C984}" srcOrd="2" destOrd="0" presId="urn:microsoft.com/office/officeart/2005/8/layout/radial6"/>
    <dgm:cxn modelId="{6FEA6202-69D7-4AD4-A4C1-806FF84A9208}" type="presParOf" srcId="{9B37F359-203B-40B2-A299-A1D0A40637EC}" destId="{15FD386C-C55A-4912-B711-4A4730D75C7D}" srcOrd="3" destOrd="0" presId="urn:microsoft.com/office/officeart/2005/8/layout/radial6"/>
    <dgm:cxn modelId="{C8EF61FF-8F23-42D2-9397-CC460B0BA103}" type="presParOf" srcId="{9B37F359-203B-40B2-A299-A1D0A40637EC}" destId="{20FF845F-7EBA-4996-9DBC-BAF735E569AA}" srcOrd="4" destOrd="0" presId="urn:microsoft.com/office/officeart/2005/8/layout/radial6"/>
    <dgm:cxn modelId="{D51DB264-2649-43DE-93F7-01D5848EA925}" type="presParOf" srcId="{9B37F359-203B-40B2-A299-A1D0A40637EC}" destId="{6C698680-67A1-44FE-9FD0-51E013E27220}" srcOrd="5" destOrd="0" presId="urn:microsoft.com/office/officeart/2005/8/layout/radial6"/>
    <dgm:cxn modelId="{394BBC74-D089-4D02-9A75-93AFD5A9AF1D}" type="presParOf" srcId="{9B37F359-203B-40B2-A299-A1D0A40637EC}" destId="{E6A0C28A-4899-4B94-B5A9-D0DE17AE199D}" srcOrd="6" destOrd="0" presId="urn:microsoft.com/office/officeart/2005/8/layout/radial6"/>
    <dgm:cxn modelId="{3C61693B-1DCD-4485-8D61-F94B58F65DD1}" type="presParOf" srcId="{9B37F359-203B-40B2-A299-A1D0A40637EC}" destId="{855469AA-CE85-4E2A-9D3D-0A08DBB6841F}" srcOrd="7" destOrd="0" presId="urn:microsoft.com/office/officeart/2005/8/layout/radial6"/>
    <dgm:cxn modelId="{6E5C163F-2CC8-45AD-84BB-259EC9ADFC6E}" type="presParOf" srcId="{9B37F359-203B-40B2-A299-A1D0A40637EC}" destId="{AC0706BC-F53A-4566-97C4-8F1F3A1AF05A}" srcOrd="8" destOrd="0" presId="urn:microsoft.com/office/officeart/2005/8/layout/radial6"/>
    <dgm:cxn modelId="{BCEEF76E-0BE6-42C5-A928-C6F4EC48C44A}" type="presParOf" srcId="{9B37F359-203B-40B2-A299-A1D0A40637EC}" destId="{82F4816D-94E5-46C8-B180-0FF1B7943AC2}" srcOrd="9" destOrd="0" presId="urn:microsoft.com/office/officeart/2005/8/layout/radial6"/>
    <dgm:cxn modelId="{6A842389-2917-4B5B-804F-E3497E167628}" type="presParOf" srcId="{9B37F359-203B-40B2-A299-A1D0A40637EC}" destId="{A3815671-AE81-45BA-98EA-54AE2BDB686A}" srcOrd="10" destOrd="0" presId="urn:microsoft.com/office/officeart/2005/8/layout/radial6"/>
    <dgm:cxn modelId="{152F9595-BD07-4BAE-A590-AE2155846871}" type="presParOf" srcId="{9B37F359-203B-40B2-A299-A1D0A40637EC}" destId="{EF939328-984A-4A91-8418-75AC597E00B7}" srcOrd="11" destOrd="0" presId="urn:microsoft.com/office/officeart/2005/8/layout/radial6"/>
    <dgm:cxn modelId="{9898206E-A008-48B8-8BAA-100D2966B5D0}" type="presParOf" srcId="{9B37F359-203B-40B2-A299-A1D0A40637EC}" destId="{785D2F32-98D8-47B1-8DDF-5589B226A084}" srcOrd="12" destOrd="0" presId="urn:microsoft.com/office/officeart/2005/8/layout/radial6"/>
    <dgm:cxn modelId="{920CDDE6-42EB-44D0-B819-75C93E67FD39}" type="presParOf" srcId="{9B37F359-203B-40B2-A299-A1D0A40637EC}" destId="{F1BD61C4-8B11-4499-86FA-821F4DF7AE81}" srcOrd="13" destOrd="0" presId="urn:microsoft.com/office/officeart/2005/8/layout/radial6"/>
    <dgm:cxn modelId="{74D91888-2AB1-41E3-9C9B-F40AFCA0D120}" type="presParOf" srcId="{9B37F359-203B-40B2-A299-A1D0A40637EC}" destId="{0D17C54A-0816-482B-81EC-EF765B96E038}" srcOrd="14" destOrd="0" presId="urn:microsoft.com/office/officeart/2005/8/layout/radial6"/>
    <dgm:cxn modelId="{204971C0-E1D0-4E86-A0A8-7D38A4FA102E}" type="presParOf" srcId="{9B37F359-203B-40B2-A299-A1D0A40637EC}" destId="{60AC6FA8-9FB1-4174-A0E4-40D1F86A3819}" srcOrd="15" destOrd="0" presId="urn:microsoft.com/office/officeart/2005/8/layout/radial6"/>
    <dgm:cxn modelId="{C50D8D60-B979-4270-B1DE-CC2B9C12919B}" type="presParOf" srcId="{9B37F359-203B-40B2-A299-A1D0A40637EC}" destId="{065A5568-6F9E-411F-8C49-9F36B79B1157}" srcOrd="16" destOrd="0" presId="urn:microsoft.com/office/officeart/2005/8/layout/radial6"/>
    <dgm:cxn modelId="{35A0FFA9-14F9-46BF-B982-571DA2DB4A58}" type="presParOf" srcId="{9B37F359-203B-40B2-A299-A1D0A40637EC}" destId="{B88509BC-BF2D-439C-92FA-81BDC43E1F3D}" srcOrd="17" destOrd="0" presId="urn:microsoft.com/office/officeart/2005/8/layout/radial6"/>
    <dgm:cxn modelId="{E3F3D895-AAE5-41A6-B7F3-A6E1ABC335FE}" type="presParOf" srcId="{9B37F359-203B-40B2-A299-A1D0A40637EC}" destId="{799D9B34-69F4-4EFB-8AB8-9A62024ABAEE}"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0EAD0-0C84-4995-A81C-C6B604D3462F}">
      <dsp:nvSpPr>
        <dsp:cNvPr id="0" name=""/>
        <dsp:cNvSpPr/>
      </dsp:nvSpPr>
      <dsp:spPr>
        <a:xfrm>
          <a:off x="125098" y="0"/>
          <a:ext cx="7979402" cy="5687913"/>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smtClean="0">
              <a:solidFill>
                <a:schemeClr val="tx1"/>
              </a:solidFill>
            </a:rPr>
            <a:t>Community and donors</a:t>
          </a:r>
        </a:p>
        <a:p>
          <a:pPr lvl="0" algn="ctr" defTabSz="889000">
            <a:lnSpc>
              <a:spcPct val="90000"/>
            </a:lnSpc>
            <a:spcBef>
              <a:spcPct val="0"/>
            </a:spcBef>
            <a:spcAft>
              <a:spcPct val="35000"/>
            </a:spcAft>
          </a:pPr>
          <a:r>
            <a:rPr lang="en-ZA" sz="1000" b="1" kern="1200" dirty="0" smtClean="0">
              <a:solidFill>
                <a:schemeClr val="tx1"/>
              </a:solidFill>
            </a:rPr>
            <a:t>Where our trainees come from</a:t>
          </a:r>
        </a:p>
        <a:p>
          <a:pPr lvl="0" algn="ctr" defTabSz="889000">
            <a:lnSpc>
              <a:spcPct val="90000"/>
            </a:lnSpc>
            <a:spcBef>
              <a:spcPct val="0"/>
            </a:spcBef>
            <a:spcAft>
              <a:spcPct val="35000"/>
            </a:spcAft>
          </a:pPr>
          <a:endParaRPr lang="en-ZA" sz="1000" b="1" kern="1200" dirty="0">
            <a:solidFill>
              <a:schemeClr val="tx1"/>
            </a:solidFill>
          </a:endParaRPr>
        </a:p>
      </dsp:txBody>
      <dsp:txXfrm>
        <a:off x="2999279" y="284395"/>
        <a:ext cx="2231040" cy="853186"/>
      </dsp:txXfrm>
    </dsp:sp>
    <dsp:sp modelId="{CA621B72-19BE-4102-BFD1-E82124B34D1E}">
      <dsp:nvSpPr>
        <dsp:cNvPr id="0" name=""/>
        <dsp:cNvSpPr/>
      </dsp:nvSpPr>
      <dsp:spPr>
        <a:xfrm>
          <a:off x="1011702" y="1137582"/>
          <a:ext cx="6206195" cy="455033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ZA" sz="1800" b="1" kern="1200" dirty="0" smtClean="0">
              <a:solidFill>
                <a:schemeClr val="tx1"/>
              </a:solidFill>
            </a:rPr>
            <a:t>Strategic advisors</a:t>
          </a:r>
        </a:p>
        <a:p>
          <a:pPr lvl="0" algn="ctr" defTabSz="800100">
            <a:lnSpc>
              <a:spcPct val="90000"/>
            </a:lnSpc>
            <a:spcBef>
              <a:spcPct val="0"/>
            </a:spcBef>
            <a:spcAft>
              <a:spcPct val="35000"/>
            </a:spcAft>
          </a:pPr>
          <a:r>
            <a:rPr lang="en-ZA" sz="1000" b="1" kern="1200" dirty="0" smtClean="0">
              <a:solidFill>
                <a:schemeClr val="tx1"/>
              </a:solidFill>
            </a:rPr>
            <a:t>Shares intellectual capital and referrals, do free workshops </a:t>
          </a:r>
        </a:p>
      </dsp:txBody>
      <dsp:txXfrm>
        <a:off x="3030267" y="1410602"/>
        <a:ext cx="2169065" cy="819059"/>
      </dsp:txXfrm>
    </dsp:sp>
    <dsp:sp modelId="{2C148A1B-2107-4C9D-995A-92E0E5356345}">
      <dsp:nvSpPr>
        <dsp:cNvPr id="0" name=""/>
        <dsp:cNvSpPr/>
      </dsp:nvSpPr>
      <dsp:spPr>
        <a:xfrm>
          <a:off x="1528892" y="2275165"/>
          <a:ext cx="5171814" cy="3412747"/>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smtClean="0">
              <a:solidFill>
                <a:schemeClr val="tx1"/>
              </a:solidFill>
            </a:rPr>
            <a:t>Volunteers</a:t>
          </a:r>
        </a:p>
        <a:p>
          <a:pPr lvl="0" algn="ctr" defTabSz="889000">
            <a:lnSpc>
              <a:spcPct val="90000"/>
            </a:lnSpc>
            <a:spcBef>
              <a:spcPct val="0"/>
            </a:spcBef>
            <a:spcAft>
              <a:spcPct val="35000"/>
            </a:spcAft>
          </a:pPr>
          <a:r>
            <a:rPr lang="en-ZA" sz="900" b="1" kern="1200" dirty="0" smtClean="0">
              <a:solidFill>
                <a:schemeClr val="tx1"/>
              </a:solidFill>
            </a:rPr>
            <a:t>Support core staff, continuous training provided , access jobs </a:t>
          </a:r>
          <a:endParaRPr lang="en-ZA" sz="900" b="1" kern="1200" dirty="0">
            <a:solidFill>
              <a:schemeClr val="tx1"/>
            </a:solidFill>
          </a:endParaRPr>
        </a:p>
      </dsp:txBody>
      <dsp:txXfrm>
        <a:off x="2909767" y="2531121"/>
        <a:ext cx="2410065" cy="767868"/>
      </dsp:txXfrm>
    </dsp:sp>
    <dsp:sp modelId="{58ABB2EA-3F9E-41A6-B62C-DCD918DF44F7}">
      <dsp:nvSpPr>
        <dsp:cNvPr id="0" name=""/>
        <dsp:cNvSpPr/>
      </dsp:nvSpPr>
      <dsp:spPr>
        <a:xfrm>
          <a:off x="2602634" y="3384376"/>
          <a:ext cx="3044444" cy="227516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smtClean="0">
              <a:solidFill>
                <a:schemeClr val="tx1"/>
              </a:solidFill>
            </a:rPr>
            <a:t>Core staff</a:t>
          </a:r>
        </a:p>
        <a:p>
          <a:pPr lvl="0" algn="ctr" defTabSz="889000">
            <a:lnSpc>
              <a:spcPct val="90000"/>
            </a:lnSpc>
            <a:spcBef>
              <a:spcPct val="0"/>
            </a:spcBef>
            <a:spcAft>
              <a:spcPct val="35000"/>
            </a:spcAft>
          </a:pPr>
          <a:r>
            <a:rPr lang="en-ZA" sz="900" b="1" i="1" kern="1200" dirty="0" smtClean="0">
              <a:solidFill>
                <a:schemeClr val="tx1"/>
              </a:solidFill>
            </a:rPr>
            <a:t>Runs the key operations</a:t>
          </a:r>
          <a:endParaRPr lang="en-ZA" sz="900" b="1" i="1" kern="1200" dirty="0">
            <a:solidFill>
              <a:schemeClr val="tx1"/>
            </a:solidFill>
          </a:endParaRPr>
        </a:p>
      </dsp:txBody>
      <dsp:txXfrm>
        <a:off x="3048482" y="3953167"/>
        <a:ext cx="2152747" cy="1137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7989F-3B12-4BB3-AAF1-2A14F76DA575}">
      <dsp:nvSpPr>
        <dsp:cNvPr id="0" name=""/>
        <dsp:cNvSpPr/>
      </dsp:nvSpPr>
      <dsp:spPr>
        <a:xfrm>
          <a:off x="3340261" y="1475"/>
          <a:ext cx="1549077" cy="1549077"/>
        </a:xfrm>
        <a:prstGeom prst="ellipse">
          <a:avLst/>
        </a:prstGeom>
        <a:solidFill>
          <a:schemeClr val="accent6"/>
        </a:solidFill>
        <a:ln w="25400" cap="flat" cmpd="sng" algn="ctr">
          <a:solidFill>
            <a:schemeClr val="tx1"/>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smtClean="0"/>
            <a:t>Change mind-sets</a:t>
          </a:r>
          <a:endParaRPr lang="en-ZA" sz="1600" b="1" kern="1200" dirty="0"/>
        </a:p>
      </dsp:txBody>
      <dsp:txXfrm>
        <a:off x="3567118" y="228332"/>
        <a:ext cx="1095363" cy="1095363"/>
      </dsp:txXfrm>
    </dsp:sp>
    <dsp:sp modelId="{AF8D4F54-DC1A-4271-8BA9-70EA25EDB2A3}">
      <dsp:nvSpPr>
        <dsp:cNvPr id="0" name=""/>
        <dsp:cNvSpPr/>
      </dsp:nvSpPr>
      <dsp:spPr>
        <a:xfrm rot="2160000">
          <a:off x="4840082" y="1190698"/>
          <a:ext cx="410554" cy="52281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27000" dist="38100" dir="2700000" algn="ctr" rotWithShape="0">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ZA" sz="2200" kern="1200"/>
        </a:p>
      </dsp:txBody>
      <dsp:txXfrm>
        <a:off x="4851843" y="1259063"/>
        <a:ext cx="287388" cy="313687"/>
      </dsp:txXfrm>
    </dsp:sp>
    <dsp:sp modelId="{67CC7855-B0F6-42BB-BFCD-01D5035846C1}">
      <dsp:nvSpPr>
        <dsp:cNvPr id="0" name=""/>
        <dsp:cNvSpPr/>
      </dsp:nvSpPr>
      <dsp:spPr>
        <a:xfrm>
          <a:off x="5220181" y="1367316"/>
          <a:ext cx="1549077" cy="1549077"/>
        </a:xfrm>
        <a:prstGeom prst="ellipse">
          <a:avLst/>
        </a:prstGeom>
        <a:solidFill>
          <a:schemeClr val="accent1">
            <a:hueOff val="0"/>
            <a:satOff val="0"/>
            <a:lumOff val="0"/>
            <a:alphaOff val="0"/>
          </a:schemeClr>
        </a:solidFill>
        <a:ln w="25400" cap="flat" cmpd="sng" algn="ctr">
          <a:solidFill>
            <a:schemeClr val="tx1"/>
          </a:solidFill>
          <a:prstDash val="solid"/>
        </a:ln>
        <a:effectLst>
          <a:outerShdw blurRad="107950" dist="12700" dir="5400000" algn="ctr" rotWithShape="0">
            <a:srgbClr val="0000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smtClean="0"/>
            <a:t>Connect youth to opportunities</a:t>
          </a:r>
          <a:endParaRPr lang="en-ZA" sz="1600" b="1" kern="1200" dirty="0"/>
        </a:p>
      </dsp:txBody>
      <dsp:txXfrm>
        <a:off x="5447038" y="1594173"/>
        <a:ext cx="1095363" cy="1095363"/>
      </dsp:txXfrm>
    </dsp:sp>
    <dsp:sp modelId="{0A47EFEB-EC5D-49EB-8ACE-6FC78E8926D4}">
      <dsp:nvSpPr>
        <dsp:cNvPr id="0" name=""/>
        <dsp:cNvSpPr/>
      </dsp:nvSpPr>
      <dsp:spPr>
        <a:xfrm rot="6480000">
          <a:off x="5434000" y="2974387"/>
          <a:ext cx="410554" cy="52281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27000" dist="38100" dir="2700000" algn="ctr" rotWithShape="0">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ZA" sz="2200" kern="1200"/>
        </a:p>
      </dsp:txBody>
      <dsp:txXfrm rot="10800000">
        <a:off x="5514613" y="3020381"/>
        <a:ext cx="287388" cy="313687"/>
      </dsp:txXfrm>
    </dsp:sp>
    <dsp:sp modelId="{3B5C6158-64D5-4C10-9698-0F220DFB953F}">
      <dsp:nvSpPr>
        <dsp:cNvPr id="0" name=""/>
        <dsp:cNvSpPr/>
      </dsp:nvSpPr>
      <dsp:spPr>
        <a:xfrm>
          <a:off x="4502115" y="3577295"/>
          <a:ext cx="1549077" cy="1549077"/>
        </a:xfrm>
        <a:prstGeom prst="ellipse">
          <a:avLst/>
        </a:prstGeom>
        <a:solidFill>
          <a:schemeClr val="tx1"/>
        </a:solidFill>
        <a:ln w="25400" cap="flat" cmpd="sng" algn="ctr">
          <a:solidFill>
            <a:schemeClr val="tx1"/>
          </a:solidFill>
          <a:prstDash val="solid"/>
        </a:ln>
        <a:effectLst>
          <a:outerShdw blurRad="127000" dist="38100" dir="2700000" algn="ctr" rotWithShape="0">
            <a:srgbClr val="000000">
              <a:alpha val="45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smtClean="0"/>
            <a:t>Share strategic information </a:t>
          </a:r>
          <a:endParaRPr lang="en-ZA" sz="1400" b="1" kern="1200" dirty="0"/>
        </a:p>
      </dsp:txBody>
      <dsp:txXfrm>
        <a:off x="4728972" y="3804152"/>
        <a:ext cx="1095363" cy="1095363"/>
      </dsp:txXfrm>
    </dsp:sp>
    <dsp:sp modelId="{EBC53DFF-735F-4E27-971B-CCFD4C19A64B}">
      <dsp:nvSpPr>
        <dsp:cNvPr id="0" name=""/>
        <dsp:cNvSpPr/>
      </dsp:nvSpPr>
      <dsp:spPr>
        <a:xfrm rot="10800000">
          <a:off x="3921142" y="4090427"/>
          <a:ext cx="410554" cy="52281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27000" dist="38100" dir="2700000" algn="ctr" rotWithShape="0">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ZA" sz="2200" kern="1200"/>
        </a:p>
      </dsp:txBody>
      <dsp:txXfrm rot="10800000">
        <a:off x="4044308" y="4194990"/>
        <a:ext cx="287388" cy="313687"/>
      </dsp:txXfrm>
    </dsp:sp>
    <dsp:sp modelId="{E39D3705-50BA-4517-B691-BB22303F2C4F}">
      <dsp:nvSpPr>
        <dsp:cNvPr id="0" name=""/>
        <dsp:cNvSpPr/>
      </dsp:nvSpPr>
      <dsp:spPr>
        <a:xfrm>
          <a:off x="2178406" y="3577295"/>
          <a:ext cx="1549077" cy="1549077"/>
        </a:xfrm>
        <a:prstGeom prst="ellipse">
          <a:avLst/>
        </a:prstGeom>
        <a:solidFill>
          <a:srgbClr val="FF0000"/>
        </a:solidFill>
        <a:ln w="25400" cap="flat" cmpd="sng" algn="ctr">
          <a:solidFill>
            <a:schemeClr val="tx1"/>
          </a:solidFill>
          <a:prstDash val="solid"/>
        </a:ln>
        <a:effectLst>
          <a:outerShdw blurRad="127000" dist="38100" dir="2700000" algn="ctr" rotWithShape="0">
            <a:srgbClr val="000000">
              <a:alpha val="45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b="1" kern="1200" dirty="0" smtClean="0"/>
            <a:t>Networking </a:t>
          </a:r>
          <a:endParaRPr lang="en-ZA" sz="1300" b="1" kern="1200" dirty="0"/>
        </a:p>
      </dsp:txBody>
      <dsp:txXfrm>
        <a:off x="2405263" y="3804152"/>
        <a:ext cx="1095363" cy="1095363"/>
      </dsp:txXfrm>
    </dsp:sp>
    <dsp:sp modelId="{AC4C19E3-8C8E-41BD-9526-211EF2DBBC6A}">
      <dsp:nvSpPr>
        <dsp:cNvPr id="0" name=""/>
        <dsp:cNvSpPr/>
      </dsp:nvSpPr>
      <dsp:spPr>
        <a:xfrm rot="15120000">
          <a:off x="2392226" y="2996488"/>
          <a:ext cx="410554" cy="52281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27000" dist="38100" dir="2700000" algn="ctr" rotWithShape="0">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ZA" sz="2200" kern="1200"/>
        </a:p>
      </dsp:txBody>
      <dsp:txXfrm rot="10800000">
        <a:off x="2472839" y="3159620"/>
        <a:ext cx="287388" cy="313687"/>
      </dsp:txXfrm>
    </dsp:sp>
    <dsp:sp modelId="{57933652-F151-467E-B3E1-EDADAFAF4F1D}">
      <dsp:nvSpPr>
        <dsp:cNvPr id="0" name=""/>
        <dsp:cNvSpPr/>
      </dsp:nvSpPr>
      <dsp:spPr>
        <a:xfrm>
          <a:off x="1460341" y="1367316"/>
          <a:ext cx="1549077" cy="1549077"/>
        </a:xfrm>
        <a:prstGeom prst="ellipse">
          <a:avLst/>
        </a:prstGeom>
        <a:solidFill>
          <a:srgbClr val="002060"/>
        </a:solidFill>
        <a:ln w="25400" cap="flat" cmpd="sng" algn="ctr">
          <a:solidFill>
            <a:schemeClr val="tx1"/>
          </a:solidFill>
          <a:prstDash val="solid"/>
        </a:ln>
        <a:effectLst>
          <a:outerShdw blurRad="127000" dist="38100" dir="2700000" algn="ctr" rotWithShape="0">
            <a:srgbClr val="000000">
              <a:alpha val="45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smtClean="0"/>
            <a:t>Life-long learning</a:t>
          </a:r>
          <a:endParaRPr lang="en-ZA" sz="1600" b="1" kern="1200" dirty="0"/>
        </a:p>
      </dsp:txBody>
      <dsp:txXfrm>
        <a:off x="1687198" y="1594173"/>
        <a:ext cx="1095363" cy="1095363"/>
      </dsp:txXfrm>
    </dsp:sp>
    <dsp:sp modelId="{DE6DB510-3300-41BC-BD48-28611EAFFF93}">
      <dsp:nvSpPr>
        <dsp:cNvPr id="0" name=""/>
        <dsp:cNvSpPr/>
      </dsp:nvSpPr>
      <dsp:spPr>
        <a:xfrm rot="19440000">
          <a:off x="2960162" y="1204357"/>
          <a:ext cx="410554" cy="52281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27000" dist="38100" dir="2700000" algn="ctr" rotWithShape="0">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ZA" sz="2200" kern="1200"/>
        </a:p>
      </dsp:txBody>
      <dsp:txXfrm>
        <a:off x="2971923" y="1345118"/>
        <a:ext cx="287388" cy="313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D9B34-69F4-4EFB-8AB8-9A62024ABAEE}">
      <dsp:nvSpPr>
        <dsp:cNvPr id="0" name=""/>
        <dsp:cNvSpPr/>
      </dsp:nvSpPr>
      <dsp:spPr>
        <a:xfrm>
          <a:off x="2261207" y="605395"/>
          <a:ext cx="4293024" cy="4293024"/>
        </a:xfrm>
        <a:prstGeom prst="blockArc">
          <a:avLst>
            <a:gd name="adj1" fmla="val 12383255"/>
            <a:gd name="adj2" fmla="val 15718455"/>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AC6FA8-9FB1-4174-A0E4-40D1F86A3819}">
      <dsp:nvSpPr>
        <dsp:cNvPr id="0" name=""/>
        <dsp:cNvSpPr/>
      </dsp:nvSpPr>
      <dsp:spPr>
        <a:xfrm>
          <a:off x="2280240" y="566007"/>
          <a:ext cx="4293024" cy="4293024"/>
        </a:xfrm>
        <a:prstGeom prst="blockArc">
          <a:avLst>
            <a:gd name="adj1" fmla="val 9079379"/>
            <a:gd name="adj2" fmla="val 12311572"/>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5D2F32-98D8-47B1-8DDF-5589B226A084}">
      <dsp:nvSpPr>
        <dsp:cNvPr id="0" name=""/>
        <dsp:cNvSpPr/>
      </dsp:nvSpPr>
      <dsp:spPr>
        <a:xfrm>
          <a:off x="2212642" y="451231"/>
          <a:ext cx="4293024" cy="4293024"/>
        </a:xfrm>
        <a:prstGeom prst="blockArc">
          <a:avLst>
            <a:gd name="adj1" fmla="val 5505235"/>
            <a:gd name="adj2" fmla="val 886108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F4816D-94E5-46C8-B180-0FF1B7943AC2}">
      <dsp:nvSpPr>
        <dsp:cNvPr id="0" name=""/>
        <dsp:cNvSpPr/>
      </dsp:nvSpPr>
      <dsp:spPr>
        <a:xfrm>
          <a:off x="1966685" y="458135"/>
          <a:ext cx="4293024" cy="4293024"/>
        </a:xfrm>
        <a:prstGeom prst="blockArc">
          <a:avLst>
            <a:gd name="adj1" fmla="val 2054015"/>
            <a:gd name="adj2" fmla="val 5101825"/>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A0C28A-4899-4B94-B5A9-D0DE17AE199D}">
      <dsp:nvSpPr>
        <dsp:cNvPr id="0" name=""/>
        <dsp:cNvSpPr/>
      </dsp:nvSpPr>
      <dsp:spPr>
        <a:xfrm>
          <a:off x="1863971" y="625406"/>
          <a:ext cx="4293024" cy="4293024"/>
        </a:xfrm>
        <a:prstGeom prst="blockArc">
          <a:avLst>
            <a:gd name="adj1" fmla="val 19903211"/>
            <a:gd name="adj2" fmla="val 1732261"/>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FD386C-C55A-4912-B711-4A4730D75C7D}">
      <dsp:nvSpPr>
        <dsp:cNvPr id="0" name=""/>
        <dsp:cNvSpPr/>
      </dsp:nvSpPr>
      <dsp:spPr>
        <a:xfrm>
          <a:off x="1862835" y="623292"/>
          <a:ext cx="4293024" cy="4293024"/>
        </a:xfrm>
        <a:prstGeom prst="blockArc">
          <a:avLst>
            <a:gd name="adj1" fmla="val 16372865"/>
            <a:gd name="adj2" fmla="val 19907143"/>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9E83A3-7F20-4F15-8970-9E3A6059DA5A}">
      <dsp:nvSpPr>
        <dsp:cNvPr id="0" name=""/>
        <dsp:cNvSpPr/>
      </dsp:nvSpPr>
      <dsp:spPr>
        <a:xfrm>
          <a:off x="3193317" y="1635711"/>
          <a:ext cx="1978495" cy="204522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endParaRPr lang="en-ZA" sz="1800" kern="1200" dirty="0" smtClean="0">
            <a:solidFill>
              <a:schemeClr val="tx1"/>
            </a:solidFill>
          </a:endParaRPr>
        </a:p>
        <a:p>
          <a:pPr lvl="0" algn="ctr" defTabSz="800100">
            <a:lnSpc>
              <a:spcPct val="100000"/>
            </a:lnSpc>
            <a:spcBef>
              <a:spcPct val="0"/>
            </a:spcBef>
            <a:spcAft>
              <a:spcPts val="0"/>
            </a:spcAft>
          </a:pPr>
          <a:endParaRPr lang="en-ZA" sz="1800" kern="1200" dirty="0" smtClean="0">
            <a:solidFill>
              <a:schemeClr val="tx1"/>
            </a:solidFill>
          </a:endParaRPr>
        </a:p>
        <a:p>
          <a:pPr lvl="0" algn="ctr" defTabSz="800100">
            <a:lnSpc>
              <a:spcPct val="100000"/>
            </a:lnSpc>
            <a:spcBef>
              <a:spcPct val="0"/>
            </a:spcBef>
            <a:spcAft>
              <a:spcPts val="0"/>
            </a:spcAft>
          </a:pPr>
          <a:endParaRPr lang="en-ZA" sz="1800" kern="1200" dirty="0" smtClean="0">
            <a:solidFill>
              <a:schemeClr val="tx1"/>
            </a:solidFill>
          </a:endParaRPr>
        </a:p>
        <a:p>
          <a:pPr lvl="0" algn="ctr" defTabSz="800100">
            <a:lnSpc>
              <a:spcPct val="100000"/>
            </a:lnSpc>
            <a:spcBef>
              <a:spcPct val="0"/>
            </a:spcBef>
            <a:spcAft>
              <a:spcPts val="0"/>
            </a:spcAft>
          </a:pPr>
          <a:r>
            <a:rPr lang="en-ZA" sz="1800" b="1" kern="1200" dirty="0" smtClean="0">
              <a:solidFill>
                <a:schemeClr val="tx1"/>
              </a:solidFill>
            </a:rPr>
            <a:t>Job Placement/</a:t>
          </a:r>
        </a:p>
        <a:p>
          <a:pPr lvl="0" algn="ctr" defTabSz="800100">
            <a:lnSpc>
              <a:spcPct val="100000"/>
            </a:lnSpc>
            <a:spcBef>
              <a:spcPct val="0"/>
            </a:spcBef>
            <a:spcAft>
              <a:spcPts val="0"/>
            </a:spcAft>
          </a:pPr>
          <a:r>
            <a:rPr lang="en-ZA" sz="1800" b="1" kern="1200" dirty="0" smtClean="0">
              <a:solidFill>
                <a:schemeClr val="tx1"/>
              </a:solidFill>
            </a:rPr>
            <a:t>Shadowing/</a:t>
          </a:r>
        </a:p>
        <a:p>
          <a:pPr lvl="0" algn="ctr" defTabSz="800100">
            <a:lnSpc>
              <a:spcPct val="100000"/>
            </a:lnSpc>
            <a:spcBef>
              <a:spcPct val="0"/>
            </a:spcBef>
            <a:spcAft>
              <a:spcPts val="0"/>
            </a:spcAft>
          </a:pPr>
          <a:r>
            <a:rPr lang="en-ZA" sz="1800" b="1" kern="1200" dirty="0" smtClean="0">
              <a:solidFill>
                <a:schemeClr val="tx1"/>
              </a:solidFill>
            </a:rPr>
            <a:t>Tracking</a:t>
          </a:r>
        </a:p>
        <a:p>
          <a:pPr lvl="0" algn="ctr" defTabSz="800100">
            <a:lnSpc>
              <a:spcPct val="100000"/>
            </a:lnSpc>
            <a:spcBef>
              <a:spcPct val="0"/>
            </a:spcBef>
            <a:spcAft>
              <a:spcPts val="0"/>
            </a:spcAft>
          </a:pPr>
          <a:r>
            <a:rPr lang="en-ZA" sz="6500" kern="1200" dirty="0" smtClean="0">
              <a:solidFill>
                <a:schemeClr val="tx1"/>
              </a:solidFill>
            </a:rPr>
            <a:t> </a:t>
          </a:r>
          <a:endParaRPr lang="en-ZA" sz="6500" kern="1200" dirty="0">
            <a:solidFill>
              <a:schemeClr val="tx1"/>
            </a:solidFill>
          </a:endParaRPr>
        </a:p>
      </dsp:txBody>
      <dsp:txXfrm>
        <a:off x="3483061" y="1935228"/>
        <a:ext cx="1399007" cy="1446194"/>
      </dsp:txXfrm>
    </dsp:sp>
    <dsp:sp modelId="{E2D6A9C4-57D1-405F-9D1C-1BF354E78AE0}">
      <dsp:nvSpPr>
        <dsp:cNvPr id="0" name=""/>
        <dsp:cNvSpPr/>
      </dsp:nvSpPr>
      <dsp:spPr>
        <a:xfrm>
          <a:off x="3441122" y="771"/>
          <a:ext cx="1347355" cy="1347355"/>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t>CIS</a:t>
          </a:r>
          <a:endParaRPr lang="en-ZA" sz="1800" b="1" kern="1200" dirty="0"/>
        </a:p>
      </dsp:txBody>
      <dsp:txXfrm>
        <a:off x="3638438" y="198087"/>
        <a:ext cx="952723" cy="952723"/>
      </dsp:txXfrm>
    </dsp:sp>
    <dsp:sp modelId="{20FF845F-7EBA-4996-9DBC-BAF735E569AA}">
      <dsp:nvSpPr>
        <dsp:cNvPr id="0" name=""/>
        <dsp:cNvSpPr/>
      </dsp:nvSpPr>
      <dsp:spPr>
        <a:xfrm>
          <a:off x="5184403" y="1104251"/>
          <a:ext cx="1347355" cy="1347355"/>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t>Walk-ins</a:t>
          </a:r>
          <a:endParaRPr lang="en-ZA" sz="1800" b="1" kern="1200" dirty="0"/>
        </a:p>
      </dsp:txBody>
      <dsp:txXfrm>
        <a:off x="5381719" y="1301567"/>
        <a:ext cx="952723" cy="952723"/>
      </dsp:txXfrm>
    </dsp:sp>
    <dsp:sp modelId="{855469AA-CE85-4E2A-9D3D-0A08DBB6841F}">
      <dsp:nvSpPr>
        <dsp:cNvPr id="0" name=""/>
        <dsp:cNvSpPr/>
      </dsp:nvSpPr>
      <dsp:spPr>
        <a:xfrm>
          <a:off x="5174049" y="3111241"/>
          <a:ext cx="1347355" cy="1347355"/>
        </a:xfrm>
        <a:prstGeom prst="ellipse">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smtClean="0"/>
            <a:t>Youth </a:t>
          </a:r>
          <a:r>
            <a:rPr lang="en-ZA" sz="1800" kern="1200" dirty="0" err="1" smtClean="0"/>
            <a:t>Empo-werment</a:t>
          </a:r>
          <a:r>
            <a:rPr lang="en-ZA" sz="1800" kern="1200" dirty="0" smtClean="0"/>
            <a:t> Weeks </a:t>
          </a:r>
          <a:endParaRPr lang="en-ZA" sz="1800" kern="1200" dirty="0"/>
        </a:p>
      </dsp:txBody>
      <dsp:txXfrm>
        <a:off x="5371365" y="3308557"/>
        <a:ext cx="952723" cy="952723"/>
      </dsp:txXfrm>
    </dsp:sp>
    <dsp:sp modelId="{A3815671-AE81-45BA-98EA-54AE2BDB686A}">
      <dsp:nvSpPr>
        <dsp:cNvPr id="0" name=""/>
        <dsp:cNvSpPr/>
      </dsp:nvSpPr>
      <dsp:spPr>
        <a:xfrm>
          <a:off x="3621263" y="4021090"/>
          <a:ext cx="1347355" cy="1347355"/>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smtClean="0"/>
            <a:t>Life skills/via WhatsApp</a:t>
          </a:r>
          <a:endParaRPr lang="en-ZA" sz="1400" b="1" kern="1200" dirty="0"/>
        </a:p>
      </dsp:txBody>
      <dsp:txXfrm>
        <a:off x="3818579" y="4218406"/>
        <a:ext cx="952723" cy="952723"/>
      </dsp:txXfrm>
    </dsp:sp>
    <dsp:sp modelId="{F1BD61C4-8B11-4499-86FA-821F4DF7AE81}">
      <dsp:nvSpPr>
        <dsp:cNvPr id="0" name=""/>
        <dsp:cNvSpPr/>
      </dsp:nvSpPr>
      <dsp:spPr>
        <a:xfrm>
          <a:off x="1912411" y="3045615"/>
          <a:ext cx="1347355" cy="13473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b="1" kern="1200" dirty="0" smtClean="0"/>
            <a:t>Computer academy </a:t>
          </a:r>
          <a:endParaRPr lang="en-ZA" sz="1300" b="1" kern="1200" dirty="0"/>
        </a:p>
      </dsp:txBody>
      <dsp:txXfrm>
        <a:off x="2109727" y="3242931"/>
        <a:ext cx="952723" cy="952723"/>
      </dsp:txXfrm>
    </dsp:sp>
    <dsp:sp modelId="{065A5568-6F9E-411F-8C49-9F36B79B1157}">
      <dsp:nvSpPr>
        <dsp:cNvPr id="0" name=""/>
        <dsp:cNvSpPr/>
      </dsp:nvSpPr>
      <dsp:spPr>
        <a:xfrm>
          <a:off x="1854629" y="1145789"/>
          <a:ext cx="1347355" cy="134735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b="1" kern="1200" dirty="0" smtClean="0"/>
            <a:t>Online job search/free computer training</a:t>
          </a:r>
          <a:endParaRPr lang="en-ZA" sz="1300" b="1" kern="1200" dirty="0"/>
        </a:p>
      </dsp:txBody>
      <dsp:txXfrm>
        <a:off x="2051945" y="1343105"/>
        <a:ext cx="952723" cy="95272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51" cy="49609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728" y="0"/>
            <a:ext cx="2946351" cy="496095"/>
          </a:xfrm>
          <a:prstGeom prst="rect">
            <a:avLst/>
          </a:prstGeom>
        </p:spPr>
        <p:txBody>
          <a:bodyPr vert="horz" lIns="91440" tIns="45720" rIns="91440" bIns="45720" rtlCol="0"/>
          <a:lstStyle>
            <a:lvl1pPr algn="r">
              <a:defRPr sz="1200"/>
            </a:lvl1pPr>
          </a:lstStyle>
          <a:p>
            <a:fld id="{CB9F6287-693D-442E-A963-1CC986E94AEB}" type="datetimeFigureOut">
              <a:rPr lang="en-ZA" smtClean="0"/>
              <a:t>2022-04-17</a:t>
            </a:fld>
            <a:endParaRPr lang="en-ZA"/>
          </a:p>
        </p:txBody>
      </p:sp>
      <p:sp>
        <p:nvSpPr>
          <p:cNvPr id="4" name="Footer Placeholder 3"/>
          <p:cNvSpPr>
            <a:spLocks noGrp="1"/>
          </p:cNvSpPr>
          <p:nvPr>
            <p:ph type="ftr" sz="quarter" idx="2"/>
          </p:nvPr>
        </p:nvSpPr>
        <p:spPr>
          <a:xfrm>
            <a:off x="0" y="9428959"/>
            <a:ext cx="2946351" cy="49609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728" y="9428959"/>
            <a:ext cx="2946351" cy="496094"/>
          </a:xfrm>
          <a:prstGeom prst="rect">
            <a:avLst/>
          </a:prstGeom>
        </p:spPr>
        <p:txBody>
          <a:bodyPr vert="horz" lIns="91440" tIns="45720" rIns="91440" bIns="45720" rtlCol="0" anchor="b"/>
          <a:lstStyle>
            <a:lvl1pPr algn="r">
              <a:defRPr sz="1200"/>
            </a:lvl1pPr>
          </a:lstStyle>
          <a:p>
            <a:fld id="{DB720FAC-03C3-4C1B-A876-F2CB9DB8372C}" type="slidenum">
              <a:rPr lang="en-ZA" smtClean="0"/>
              <a:t>‹#›</a:t>
            </a:fld>
            <a:endParaRPr lang="en-ZA"/>
          </a:p>
        </p:txBody>
      </p:sp>
    </p:spTree>
    <p:extLst>
      <p:ext uri="{BB962C8B-B14F-4D97-AF65-F5344CB8AC3E}">
        <p14:creationId xmlns:p14="http://schemas.microsoft.com/office/powerpoint/2010/main" val="40131518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ABC8CAF-A6E4-4BBD-92D8-47211E3DB538}" type="datetimeFigureOut">
              <a:rPr lang="en-ZA" smtClean="0"/>
              <a:t>2022-04-17</a:t>
            </a:fld>
            <a:endParaRPr lang="en-ZA"/>
          </a:p>
        </p:txBody>
      </p:sp>
      <p:sp>
        <p:nvSpPr>
          <p:cNvPr id="19" name="Footer Placeholder 18"/>
          <p:cNvSpPr>
            <a:spLocks noGrp="1"/>
          </p:cNvSpPr>
          <p:nvPr>
            <p:ph type="ftr" sz="quarter" idx="11"/>
          </p:nvPr>
        </p:nvSpPr>
        <p:spPr/>
        <p:txBody>
          <a:bodyPr/>
          <a:lstStyle/>
          <a:p>
            <a:endParaRPr lang="en-ZA"/>
          </a:p>
        </p:txBody>
      </p:sp>
      <p:sp>
        <p:nvSpPr>
          <p:cNvPr id="27" name="Slide Number Placeholder 26"/>
          <p:cNvSpPr>
            <a:spLocks noGrp="1"/>
          </p:cNvSpPr>
          <p:nvPr>
            <p:ph type="sldNum" sz="quarter" idx="12"/>
          </p:nvPr>
        </p:nvSpPr>
        <p:spPr/>
        <p:txBody>
          <a:bodyPr/>
          <a:lstStyle/>
          <a:p>
            <a:fld id="{9026E143-848E-47F8-AC45-40314F8A1706}" type="slidenum">
              <a:rPr lang="en-ZA" smtClean="0"/>
              <a:t>‹#›</a:t>
            </a:fld>
            <a:endParaRPr lang="en-Z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BC8CAF-A6E4-4BBD-92D8-47211E3DB538}" type="datetimeFigureOut">
              <a:rPr lang="en-ZA" smtClean="0"/>
              <a:t>2022-04-17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26E143-848E-47F8-AC45-40314F8A1706}"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BC8CAF-A6E4-4BBD-92D8-47211E3DB538}" type="datetimeFigureOut">
              <a:rPr lang="en-ZA" smtClean="0"/>
              <a:t>2022-04-17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26E143-848E-47F8-AC45-40314F8A1706}"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BC8CAF-A6E4-4BBD-92D8-47211E3DB538}" type="datetimeFigureOut">
              <a:rPr lang="en-ZA" smtClean="0"/>
              <a:t>2022-04-17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26E143-848E-47F8-AC45-40314F8A1706}"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ABC8CAF-A6E4-4BBD-92D8-47211E3DB538}" type="datetimeFigureOut">
              <a:rPr lang="en-ZA" smtClean="0"/>
              <a:t>2022-04-17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26E143-848E-47F8-AC45-40314F8A1706}" type="slidenum">
              <a:rPr lang="en-ZA" smtClean="0"/>
              <a:t>‹#›</a:t>
            </a:fld>
            <a:endParaRPr lang="en-Z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BC8CAF-A6E4-4BBD-92D8-47211E3DB538}" type="datetimeFigureOut">
              <a:rPr lang="en-ZA" smtClean="0"/>
              <a:t>2022-04-17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026E143-848E-47F8-AC45-40314F8A1706}" type="slidenum">
              <a:rPr lang="en-ZA" smtClean="0"/>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ABC8CAF-A6E4-4BBD-92D8-47211E3DB538}" type="datetimeFigureOut">
              <a:rPr lang="en-ZA" smtClean="0"/>
              <a:t>2022-04-17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026E143-848E-47F8-AC45-40314F8A1706}" type="slidenum">
              <a:rPr lang="en-ZA" smtClean="0"/>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BC8CAF-A6E4-4BBD-92D8-47211E3DB538}" type="datetimeFigureOut">
              <a:rPr lang="en-ZA" smtClean="0"/>
              <a:t>2022-04-17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026E143-848E-47F8-AC45-40314F8A1706}"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C8CAF-A6E4-4BBD-92D8-47211E3DB538}" type="datetimeFigureOut">
              <a:rPr lang="en-ZA" smtClean="0"/>
              <a:t>2022-04-17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026E143-848E-47F8-AC45-40314F8A1706}"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BC8CAF-A6E4-4BBD-92D8-47211E3DB538}" type="datetimeFigureOut">
              <a:rPr lang="en-ZA" smtClean="0"/>
              <a:t>2022-04-17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026E143-848E-47F8-AC45-40314F8A1706}"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BC8CAF-A6E4-4BBD-92D8-47211E3DB538}" type="datetimeFigureOut">
              <a:rPr lang="en-ZA" smtClean="0"/>
              <a:t>2022-04-17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8077200" y="6356350"/>
            <a:ext cx="609600" cy="365125"/>
          </a:xfrm>
        </p:spPr>
        <p:txBody>
          <a:bodyPr/>
          <a:lstStyle/>
          <a:p>
            <a:fld id="{9026E143-848E-47F8-AC45-40314F8A1706}" type="slidenum">
              <a:rPr lang="en-ZA" smtClean="0"/>
              <a:t>‹#›</a:t>
            </a:fld>
            <a:endParaRPr lang="en-Z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ABC8CAF-A6E4-4BBD-92D8-47211E3DB538}" type="datetimeFigureOut">
              <a:rPr lang="en-ZA" smtClean="0"/>
              <a:t>2022-04-17</a:t>
            </a:fld>
            <a:endParaRPr lang="en-Z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Z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26E143-848E-47F8-AC45-40314F8A1706}" type="slidenum">
              <a:rPr lang="en-ZA" smtClean="0"/>
              <a:t>‹#›</a:t>
            </a:fld>
            <a:endParaRPr lang="en-Z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YP@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g"/><Relationship Id="rId4" Type="http://schemas.openxmlformats.org/officeDocument/2006/relationships/image" Target="../media/image74.jp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86.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g"/><Relationship Id="rId4" Type="http://schemas.openxmlformats.org/officeDocument/2006/relationships/image" Target="../media/image83.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g"/><Relationship Id="rId7" Type="http://schemas.openxmlformats.org/officeDocument/2006/relationships/image" Target="../media/image9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g"/><Relationship Id="rId4" Type="http://schemas.openxmlformats.org/officeDocument/2006/relationships/image" Target="../media/image88.jpeg"/></Relationships>
</file>

<file path=ppt/slides/_rels/slide5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 Id="rId4" Type="http://schemas.openxmlformats.org/officeDocument/2006/relationships/image" Target="../media/image95.jpg"/></Relationships>
</file>

<file path=ppt/slides/_rels/slide5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5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101.jp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5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youngpeopleatwork.weebly.com/" TargetMode="External"/><Relationship Id="rId2" Type="http://schemas.openxmlformats.org/officeDocument/2006/relationships/hyperlink" Target="mailto:youngpeople.za@gmail.com" TargetMode="External"/><Relationship Id="rId1" Type="http://schemas.openxmlformats.org/officeDocument/2006/relationships/slideLayout" Target="../slideLayouts/slideLayout2.xml"/><Relationship Id="rId5" Type="http://schemas.openxmlformats.org/officeDocument/2006/relationships/image" Target="../media/image108.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8208912" cy="2160240"/>
          </a:xfrm>
        </p:spPr>
        <p:txBody>
          <a:bodyPr>
            <a:normAutofit/>
          </a:bodyPr>
          <a:lstStyle/>
          <a:p>
            <a:r>
              <a:rPr lang="en-ZA" sz="5000" b="1" dirty="0" smtClean="0"/>
              <a:t>YOUNGPEOPLE@WORK</a:t>
            </a:r>
            <a:r>
              <a:rPr lang="en-ZA" b="1" dirty="0" smtClean="0"/>
              <a:t/>
            </a:r>
            <a:br>
              <a:rPr lang="en-ZA" b="1" dirty="0" smtClean="0"/>
            </a:br>
            <a:r>
              <a:rPr lang="en-ZA" sz="2200" b="1" i="1" dirty="0" smtClean="0"/>
              <a:t>We Live to Work, We don’t Work to Live!</a:t>
            </a:r>
            <a:endParaRPr lang="en-ZA" sz="2200" b="1" i="1" dirty="0"/>
          </a:p>
        </p:txBody>
      </p:sp>
      <p:sp>
        <p:nvSpPr>
          <p:cNvPr id="3" name="Subtitle 2"/>
          <p:cNvSpPr>
            <a:spLocks noGrp="1"/>
          </p:cNvSpPr>
          <p:nvPr>
            <p:ph type="subTitle" idx="1"/>
          </p:nvPr>
        </p:nvSpPr>
        <p:spPr>
          <a:xfrm>
            <a:off x="533400" y="1484784"/>
            <a:ext cx="8287072" cy="4968552"/>
          </a:xfrm>
        </p:spPr>
        <p:txBody>
          <a:bodyPr>
            <a:normAutofit/>
          </a:bodyPr>
          <a:lstStyle/>
          <a:p>
            <a:endParaRPr lang="en-ZA" b="1" dirty="0"/>
          </a:p>
          <a:p>
            <a:endParaRPr lang="en-ZA" sz="2000" b="1" dirty="0" smtClean="0"/>
          </a:p>
          <a:p>
            <a:r>
              <a:rPr lang="en-ZA" sz="2000" dirty="0" smtClean="0"/>
              <a:t>NPC 2012/210099/08 - PBO </a:t>
            </a:r>
            <a:r>
              <a:rPr lang="en-ZA" sz="2000" dirty="0"/>
              <a:t>registration: </a:t>
            </a:r>
            <a:r>
              <a:rPr lang="en-US" sz="2000" dirty="0"/>
              <a:t>930062239 IT: 931/031/18/5</a:t>
            </a:r>
            <a:endParaRPr lang="en-ZA" sz="2000" dirty="0"/>
          </a:p>
          <a:p>
            <a:endParaRPr lang="en-ZA" sz="2000" b="1" dirty="0" smtClean="0"/>
          </a:p>
          <a:p>
            <a:r>
              <a:rPr lang="en-ZA" sz="2000" b="1" i="1" dirty="0" smtClean="0"/>
              <a:t>Providing an innovative solution to youth </a:t>
            </a:r>
            <a:r>
              <a:rPr lang="en-ZA" sz="2000" b="1" i="1" dirty="0"/>
              <a:t>unemployment</a:t>
            </a:r>
            <a:r>
              <a:rPr lang="en-ZA" sz="2000" b="1" i="1" dirty="0" smtClean="0"/>
              <a:t>!!</a:t>
            </a:r>
          </a:p>
          <a:p>
            <a:endParaRPr lang="en-ZA" sz="1800" b="1" dirty="0" smtClean="0"/>
          </a:p>
          <a:p>
            <a:r>
              <a:rPr lang="en-ZA" sz="1800" b="1" dirty="0" smtClean="0"/>
              <a:t>Updated: 14 April 2022  </a:t>
            </a:r>
          </a:p>
          <a:p>
            <a:endParaRPr lang="en-ZA" sz="2200" b="1" i="1" dirty="0" smtClean="0"/>
          </a:p>
          <a:p>
            <a:endParaRPr lang="en-ZA" sz="2200" b="1" i="1" dirty="0"/>
          </a:p>
          <a:p>
            <a:r>
              <a:rPr lang="en-ZA" sz="2200" b="1" i="1" dirty="0" smtClean="0"/>
              <a:t> </a:t>
            </a:r>
            <a:endParaRPr lang="en-ZA" sz="2200" b="1" i="1" dirty="0"/>
          </a:p>
        </p:txBody>
      </p:sp>
      <p:pic>
        <p:nvPicPr>
          <p:cNvPr id="56" name="Picture 55"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504" y="609057"/>
            <a:ext cx="1435758" cy="1307773"/>
          </a:xfrm>
          <a:prstGeom prst="rect">
            <a:avLst/>
          </a:prstGeom>
          <a:noFill/>
          <a:ln>
            <a:noFill/>
          </a:ln>
        </p:spPr>
      </p:pic>
      <p:pic>
        <p:nvPicPr>
          <p:cNvPr id="7" name="Picture 2" descr="C:\Users\Frank PC\Downloads\facebook_1650029053875_69207234607868897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149080"/>
            <a:ext cx="799288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132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p:spPr>
        <p:txBody>
          <a:bodyPr>
            <a:normAutofit fontScale="90000"/>
          </a:bodyPr>
          <a:lstStyle/>
          <a:p>
            <a:pPr algn="ctr"/>
            <a:r>
              <a:rPr lang="en-ZA" dirty="0" smtClean="0"/>
              <a:t/>
            </a:r>
            <a:br>
              <a:rPr lang="en-ZA" dirty="0" smtClean="0"/>
            </a:br>
            <a:r>
              <a:rPr lang="en-ZA" dirty="0" smtClean="0"/>
              <a:t/>
            </a:r>
            <a:br>
              <a:rPr lang="en-ZA" dirty="0" smtClean="0"/>
            </a:br>
            <a:r>
              <a:rPr lang="en-ZA" sz="4000" b="1" dirty="0" smtClean="0"/>
              <a:t>How we differ from RAG </a:t>
            </a:r>
            <a:endParaRPr lang="en-ZA" sz="4000" b="1" dirty="0"/>
          </a:p>
        </p:txBody>
      </p:sp>
      <p:sp>
        <p:nvSpPr>
          <p:cNvPr id="3" name="Content Placeholder 2"/>
          <p:cNvSpPr>
            <a:spLocks noGrp="1"/>
          </p:cNvSpPr>
          <p:nvPr>
            <p:ph idx="1"/>
          </p:nvPr>
        </p:nvSpPr>
        <p:spPr>
          <a:xfrm>
            <a:off x="457200" y="1340768"/>
            <a:ext cx="8229600" cy="5256584"/>
          </a:xfrm>
        </p:spPr>
        <p:txBody>
          <a:bodyPr>
            <a:normAutofit lnSpcReduction="10000"/>
          </a:bodyPr>
          <a:lstStyle/>
          <a:p>
            <a:r>
              <a:rPr lang="en-ZA" sz="1900" dirty="0" smtClean="0"/>
              <a:t>RAG was almost entirely a </a:t>
            </a:r>
            <a:r>
              <a:rPr lang="en-ZA" sz="1900" b="1" i="1" dirty="0" smtClean="0"/>
              <a:t>centre based</a:t>
            </a:r>
            <a:r>
              <a:rPr lang="en-ZA" sz="1900" dirty="0" smtClean="0"/>
              <a:t> organisation. YP@W emphasise </a:t>
            </a:r>
            <a:r>
              <a:rPr lang="en-ZA" sz="1900" b="1" i="1" dirty="0" smtClean="0"/>
              <a:t>outreach</a:t>
            </a:r>
            <a:r>
              <a:rPr lang="en-ZA" sz="1900" dirty="0" smtClean="0"/>
              <a:t> as a core element of its strategy. About 60% of our work happens where unemployed youth live and have access to our programmes. </a:t>
            </a:r>
          </a:p>
          <a:p>
            <a:r>
              <a:rPr lang="en-ZA" sz="1900" dirty="0" smtClean="0"/>
              <a:t>RAG developed a </a:t>
            </a:r>
            <a:r>
              <a:rPr lang="en-ZA" sz="1900" b="1" i="1" dirty="0" smtClean="0"/>
              <a:t>bloated staff </a:t>
            </a:r>
            <a:r>
              <a:rPr lang="en-ZA" sz="1900" dirty="0" smtClean="0"/>
              <a:t>consuming huge financial resources. YP@W works with  a </a:t>
            </a:r>
            <a:r>
              <a:rPr lang="en-ZA" sz="1900" b="1" i="1" dirty="0" smtClean="0"/>
              <a:t>core staff </a:t>
            </a:r>
            <a:r>
              <a:rPr lang="en-ZA" sz="1900" dirty="0" smtClean="0"/>
              <a:t>and paid volunteers. We deliberately try to restrict staff costs to invest more in our programmes. At the same time we are aware that staff retention is vital and monetary reward is important for scarce skills to ensure quality of delivery</a:t>
            </a:r>
            <a:r>
              <a:rPr lang="en-ZA" sz="1900" dirty="0"/>
              <a:t> </a:t>
            </a:r>
            <a:r>
              <a:rPr lang="en-ZA" sz="1900" dirty="0" smtClean="0"/>
              <a:t>and continuity. </a:t>
            </a:r>
          </a:p>
          <a:p>
            <a:r>
              <a:rPr lang="en-ZA" sz="1900" dirty="0" smtClean="0"/>
              <a:t>RAG allowed </a:t>
            </a:r>
            <a:r>
              <a:rPr lang="en-ZA" sz="1900" b="1" i="1" dirty="0" smtClean="0"/>
              <a:t>access to its life skills </a:t>
            </a:r>
            <a:r>
              <a:rPr lang="en-ZA" sz="1900" dirty="0" smtClean="0"/>
              <a:t>programmes only to those enrolling for its computer course. YP@W allows access to </a:t>
            </a:r>
            <a:r>
              <a:rPr lang="en-ZA" sz="1900" b="1" i="1" dirty="0" smtClean="0"/>
              <a:t>everyone</a:t>
            </a:r>
            <a:r>
              <a:rPr lang="en-ZA" sz="1900" dirty="0" smtClean="0"/>
              <a:t>. This means that our quantitative impact is much bigger. Our focus on </a:t>
            </a:r>
            <a:r>
              <a:rPr lang="en-ZA" sz="1900" b="1" i="1" dirty="0" smtClean="0"/>
              <a:t>job placement and tracking</a:t>
            </a:r>
            <a:r>
              <a:rPr lang="en-ZA" sz="1900" dirty="0" smtClean="0"/>
              <a:t> is also more focused and structured. This element was </a:t>
            </a:r>
            <a:r>
              <a:rPr lang="en-ZA" sz="1900" b="1" i="1" dirty="0" smtClean="0"/>
              <a:t>outsourced</a:t>
            </a:r>
            <a:r>
              <a:rPr lang="en-ZA" sz="1900" dirty="0" smtClean="0"/>
              <a:t> by RAG at great financial costs. </a:t>
            </a:r>
          </a:p>
          <a:p>
            <a:r>
              <a:rPr lang="en-ZA" sz="1900" b="1" i="1" dirty="0" smtClean="0"/>
              <a:t>Use of social media</a:t>
            </a:r>
            <a:r>
              <a:rPr lang="en-ZA" sz="1900" dirty="0" smtClean="0"/>
              <a:t>: In YP@W we use social media to great effect to market and educate our target group. We have a strong Facebook presence with regular updates and a current following of more than </a:t>
            </a:r>
            <a:r>
              <a:rPr lang="en-ZA" sz="1900" dirty="0" smtClean="0"/>
              <a:t>65 000</a:t>
            </a:r>
            <a:r>
              <a:rPr lang="en-ZA" sz="1900" dirty="0" smtClean="0"/>
              <a:t>. We use </a:t>
            </a:r>
            <a:r>
              <a:rPr lang="en-ZA" sz="1900" dirty="0" err="1" smtClean="0"/>
              <a:t>whatsapp</a:t>
            </a:r>
            <a:r>
              <a:rPr lang="en-ZA" sz="1900" dirty="0" smtClean="0"/>
              <a:t> groups to communicate </a:t>
            </a:r>
          </a:p>
          <a:p>
            <a:r>
              <a:rPr lang="en-ZA" sz="1900" dirty="0" smtClean="0"/>
              <a:t>our messages at very low costs.  </a:t>
            </a:r>
            <a:endParaRPr lang="en-ZA" sz="1900" dirty="0"/>
          </a:p>
        </p:txBody>
      </p:sp>
      <p:pic>
        <p:nvPicPr>
          <p:cNvPr id="4" name="Picture 3"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972386"/>
            <a:ext cx="1383338" cy="840990"/>
          </a:xfrm>
          <a:prstGeom prst="rect">
            <a:avLst/>
          </a:prstGeom>
          <a:noFill/>
          <a:ln>
            <a:noFill/>
          </a:ln>
        </p:spPr>
      </p:pic>
    </p:spTree>
    <p:extLst>
      <p:ext uri="{BB962C8B-B14F-4D97-AF65-F5344CB8AC3E}">
        <p14:creationId xmlns:p14="http://schemas.microsoft.com/office/powerpoint/2010/main" val="4053977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80120"/>
          </a:xfrm>
        </p:spPr>
        <p:txBody>
          <a:bodyPr>
            <a:normAutofit fontScale="90000"/>
          </a:bodyPr>
          <a:lstStyle/>
          <a:p>
            <a:pPr algn="ctr"/>
            <a:r>
              <a:rPr lang="en-ZA" b="1" dirty="0" smtClean="0"/>
              <a:t/>
            </a:r>
            <a:br>
              <a:rPr lang="en-ZA" b="1" dirty="0" smtClean="0"/>
            </a:br>
            <a:r>
              <a:rPr lang="en-ZA" b="1" dirty="0"/>
              <a:t/>
            </a:r>
            <a:br>
              <a:rPr lang="en-ZA" b="1" dirty="0"/>
            </a:br>
            <a:r>
              <a:rPr lang="en-ZA" b="1" dirty="0" smtClean="0"/>
              <a:t/>
            </a:r>
            <a:br>
              <a:rPr lang="en-ZA" b="1" dirty="0" smtClean="0"/>
            </a:br>
            <a:r>
              <a:rPr lang="en-ZA" sz="4000" b="1" dirty="0" smtClean="0"/>
              <a:t>Normalising the abnormal!  </a:t>
            </a:r>
            <a:br>
              <a:rPr lang="en-ZA" sz="4000" b="1" dirty="0" smtClean="0"/>
            </a:br>
            <a:r>
              <a:rPr lang="en-ZA" sz="4000" b="1" dirty="0" smtClean="0"/>
              <a:t>The scourge of youth unemployment</a:t>
            </a:r>
            <a:endParaRPr lang="en-ZA" sz="4000" b="1" dirty="0"/>
          </a:p>
        </p:txBody>
      </p:sp>
      <p:sp>
        <p:nvSpPr>
          <p:cNvPr id="3" name="Content Placeholder 2"/>
          <p:cNvSpPr>
            <a:spLocks noGrp="1"/>
          </p:cNvSpPr>
          <p:nvPr>
            <p:ph idx="1"/>
          </p:nvPr>
        </p:nvSpPr>
        <p:spPr>
          <a:xfrm>
            <a:off x="457199" y="1268760"/>
            <a:ext cx="8435281" cy="5472608"/>
          </a:xfrm>
          <a:solidFill>
            <a:schemeClr val="bg1"/>
          </a:solidFill>
          <a:ln>
            <a:solidFill>
              <a:schemeClr val="tx1"/>
            </a:solidFill>
          </a:ln>
        </p:spPr>
        <p:txBody>
          <a:bodyPr>
            <a:normAutofit fontScale="92500" lnSpcReduction="10000"/>
          </a:bodyPr>
          <a:lstStyle/>
          <a:p>
            <a:r>
              <a:rPr lang="en-ZA" sz="2000" dirty="0" smtClean="0"/>
              <a:t>According </a:t>
            </a:r>
            <a:r>
              <a:rPr lang="en-ZA" sz="2000" dirty="0"/>
              <a:t>to official statistics, South Africa has the highest long-term youth unemployment rate among medium-income nations, with those between the ages of 15 and 24 accounting for 48.2% of those unemployed. </a:t>
            </a:r>
            <a:endParaRPr lang="en-ZA" sz="2000" dirty="0" smtClean="0"/>
          </a:p>
          <a:p>
            <a:pPr marL="0" indent="0">
              <a:buNone/>
            </a:pPr>
            <a:endParaRPr lang="en-ZA" sz="2000" dirty="0" smtClean="0"/>
          </a:p>
          <a:p>
            <a:r>
              <a:rPr lang="en-ZA" sz="2000" dirty="0" smtClean="0"/>
              <a:t>According to Stats SA: “Employment </a:t>
            </a:r>
            <a:r>
              <a:rPr lang="en-ZA" sz="2000" dirty="0"/>
              <a:t>declined by 2,2% or 355 000 in Q1: 2016, which combined with an increase in the number of </a:t>
            </a:r>
            <a:r>
              <a:rPr lang="en-ZA" sz="2000" dirty="0" smtClean="0"/>
              <a:t>unemployed </a:t>
            </a:r>
            <a:r>
              <a:rPr lang="en-ZA" sz="2000" dirty="0"/>
              <a:t>persons of 521 000 resulted in an unemployment rate of 26,7%; this was 2,2 percentage points higher compared to that reported in Q4: 2015</a:t>
            </a:r>
            <a:r>
              <a:rPr lang="en-ZA" sz="2000" dirty="0" smtClean="0"/>
              <a:t>.” </a:t>
            </a:r>
            <a:r>
              <a:rPr lang="en-ZA" sz="2000" dirty="0"/>
              <a:t>The expanded unemployment rate which includes those who were available to work but did not look for work in the reference period also increased by 2,5 percentage points between Q4: 2015 and Q1: 2016 to 36,3</a:t>
            </a:r>
            <a:r>
              <a:rPr lang="en-ZA" sz="2000" dirty="0" smtClean="0"/>
              <a:t>%. In 2022 unemployment for youth was measured at 74%. This was also due to the Covid-19 crisis. </a:t>
            </a:r>
            <a:endParaRPr lang="en-ZA" sz="2000" dirty="0"/>
          </a:p>
          <a:p>
            <a:pPr marL="0" indent="0">
              <a:buNone/>
            </a:pPr>
            <a:endParaRPr lang="en-ZA" sz="2000" dirty="0" smtClean="0"/>
          </a:p>
          <a:p>
            <a:r>
              <a:rPr lang="en-US" sz="2000" dirty="0" smtClean="0"/>
              <a:t>The social consequences are huge! For example, in </a:t>
            </a:r>
            <a:r>
              <a:rPr lang="en-US" sz="2000" dirty="0"/>
              <a:t>South Africa there are </a:t>
            </a:r>
            <a:r>
              <a:rPr lang="en-US" sz="2000" b="1" dirty="0"/>
              <a:t>23 suicides </a:t>
            </a:r>
            <a:r>
              <a:rPr lang="en-US" sz="2000" dirty="0"/>
              <a:t>a day recorded and </a:t>
            </a:r>
            <a:r>
              <a:rPr lang="en-US" sz="2000" b="1" dirty="0"/>
              <a:t>230 serious </a:t>
            </a:r>
            <a:r>
              <a:rPr lang="en-US" sz="2000" b="1" dirty="0" smtClean="0"/>
              <a:t>attempts.</a:t>
            </a:r>
          </a:p>
          <a:p>
            <a:endParaRPr lang="en-ZA" sz="2000" b="1" dirty="0"/>
          </a:p>
          <a:p>
            <a:r>
              <a:rPr lang="en-ZA" sz="2000" dirty="0"/>
              <a:t>One in four South African teens </a:t>
            </a:r>
            <a:r>
              <a:rPr lang="en-ZA" sz="2000" dirty="0" smtClean="0"/>
              <a:t>are ‘hooked </a:t>
            </a:r>
            <a:r>
              <a:rPr lang="en-ZA" sz="2000" dirty="0"/>
              <a:t>on drugs or </a:t>
            </a:r>
            <a:r>
              <a:rPr lang="en-ZA" sz="2000" dirty="0" err="1" smtClean="0"/>
              <a:t>alco</a:t>
            </a:r>
            <a:r>
              <a:rPr lang="en-ZA" sz="2000" dirty="0" smtClean="0"/>
              <a:t>-</a:t>
            </a:r>
          </a:p>
          <a:p>
            <a:pPr marL="0" indent="0">
              <a:buNone/>
            </a:pPr>
            <a:r>
              <a:rPr lang="en-ZA" sz="2000" dirty="0"/>
              <a:t> </a:t>
            </a:r>
            <a:r>
              <a:rPr lang="en-ZA" sz="2000" dirty="0" smtClean="0"/>
              <a:t>    </a:t>
            </a:r>
            <a:r>
              <a:rPr lang="en-ZA" sz="2000" dirty="0" err="1" smtClean="0"/>
              <a:t>hol</a:t>
            </a:r>
            <a:r>
              <a:rPr lang="en-ZA" sz="2000" dirty="0" smtClean="0"/>
              <a:t>’. </a:t>
            </a:r>
            <a:endParaRPr lang="en-ZA" sz="2000" dirty="0"/>
          </a:p>
          <a:p>
            <a:endParaRPr lang="en-ZA" sz="2200" b="1" dirty="0"/>
          </a:p>
        </p:txBody>
      </p:sp>
      <p:pic>
        <p:nvPicPr>
          <p:cNvPr id="55" name="Picture 54"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946" y="5661248"/>
            <a:ext cx="1295534" cy="864096"/>
          </a:xfrm>
          <a:prstGeom prst="rect">
            <a:avLst/>
          </a:prstGeom>
          <a:noFill/>
          <a:ln>
            <a:noFill/>
          </a:ln>
        </p:spPr>
      </p:pic>
    </p:spTree>
    <p:extLst>
      <p:ext uri="{BB962C8B-B14F-4D97-AF65-F5344CB8AC3E}">
        <p14:creationId xmlns:p14="http://schemas.microsoft.com/office/powerpoint/2010/main" val="2391865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90" y="260648"/>
            <a:ext cx="8229600" cy="504056"/>
          </a:xfrm>
        </p:spPr>
        <p:txBody>
          <a:bodyPr>
            <a:normAutofit fontScale="90000"/>
          </a:bodyPr>
          <a:lstStyle/>
          <a:p>
            <a:pPr algn="ctr"/>
            <a:r>
              <a:rPr lang="en-ZA" b="1" dirty="0" smtClean="0"/>
              <a:t>Continue…</a:t>
            </a:r>
            <a:endParaRPr lang="en-ZA" b="1" dirty="0"/>
          </a:p>
        </p:txBody>
      </p:sp>
      <p:sp>
        <p:nvSpPr>
          <p:cNvPr id="3" name="Content Placeholder 2"/>
          <p:cNvSpPr>
            <a:spLocks noGrp="1"/>
          </p:cNvSpPr>
          <p:nvPr>
            <p:ph idx="1"/>
          </p:nvPr>
        </p:nvSpPr>
        <p:spPr>
          <a:xfrm>
            <a:off x="457200" y="764704"/>
            <a:ext cx="8229600" cy="5832648"/>
          </a:xfrm>
        </p:spPr>
        <p:txBody>
          <a:bodyPr>
            <a:normAutofit/>
          </a:bodyPr>
          <a:lstStyle/>
          <a:p>
            <a:r>
              <a:rPr lang="en-ZA" sz="1800" dirty="0" smtClean="0"/>
              <a:t>The huge challenge of youth unemployment is not always fully appreciated because the abnormal has been normalised! According to statistics about </a:t>
            </a:r>
            <a:r>
              <a:rPr lang="en-ZA" sz="1800" dirty="0" smtClean="0"/>
              <a:t>74% </a:t>
            </a:r>
            <a:r>
              <a:rPr lang="en-ZA" sz="1800" dirty="0" smtClean="0"/>
              <a:t>f </a:t>
            </a:r>
            <a:r>
              <a:rPr lang="en-ZA" sz="1800" dirty="0" smtClean="0"/>
              <a:t>those categorised as youth in are unemployed in SA. In some rural areas it can be as high as 80%. This is 3 times higher than the unemployment rate during the Great Depression when it peaked at 24.9%. </a:t>
            </a:r>
            <a:br>
              <a:rPr lang="en-ZA" sz="1800" dirty="0" smtClean="0"/>
            </a:br>
            <a:r>
              <a:rPr lang="en-ZA" sz="1800" dirty="0" smtClean="0"/>
              <a:t>This effectively means that our youth are experiencing the effects of 3 Great Depressions on a daily basis. </a:t>
            </a:r>
          </a:p>
          <a:p>
            <a:r>
              <a:rPr lang="en-ZA" sz="1800" dirty="0" smtClean="0"/>
              <a:t>SA has the highest rate of youth unemployment in Africa. There are various factors that contribute to this nightmare. The educational system does not produce the skills commensurate with the needs of a modern economy due to its apartheid legacy. The new government since 1994 has not been able to change much and in some areas have regressed. The economic system based on profit maximisation has led to jobless growth. The current economic stagnation has led to the shedding of jobs. </a:t>
            </a:r>
          </a:p>
          <a:p>
            <a:r>
              <a:rPr lang="en-ZA" sz="1800" dirty="0" smtClean="0"/>
              <a:t>The biggest challenge however is the structural inequalities that led to a closed economy based on landlessness. SA was the only country where land dispossession was almost complete with 13% allocated to blacks and 87% to whites. This regime still largely persist today.  No youth intervention programme can ignore these realities. Doing so will mean </a:t>
            </a:r>
          </a:p>
          <a:p>
            <a:r>
              <a:rPr lang="en-ZA" sz="1800" dirty="0" smtClean="0"/>
              <a:t>reproducing this social order and creating false hope. </a:t>
            </a:r>
          </a:p>
          <a:p>
            <a:endParaRPr lang="en-ZA" dirty="0"/>
          </a:p>
        </p:txBody>
      </p:sp>
      <p:pic>
        <p:nvPicPr>
          <p:cNvPr id="4" name="Picture 3"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5972386"/>
            <a:ext cx="1599362" cy="840990"/>
          </a:xfrm>
          <a:prstGeom prst="rect">
            <a:avLst/>
          </a:prstGeom>
          <a:noFill/>
          <a:ln>
            <a:noFill/>
          </a:ln>
        </p:spPr>
      </p:pic>
    </p:spTree>
    <p:extLst>
      <p:ext uri="{BB962C8B-B14F-4D97-AF65-F5344CB8AC3E}">
        <p14:creationId xmlns:p14="http://schemas.microsoft.com/office/powerpoint/2010/main" val="2443697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fontScale="90000"/>
          </a:bodyPr>
          <a:lstStyle/>
          <a:p>
            <a:pPr algn="ctr"/>
            <a:r>
              <a:rPr lang="en-ZA" b="1" dirty="0" smtClean="0"/>
              <a:t>How we see our youth </a:t>
            </a:r>
            <a:endParaRPr lang="en-ZA" b="1" dirty="0"/>
          </a:p>
        </p:txBody>
      </p:sp>
      <p:sp>
        <p:nvSpPr>
          <p:cNvPr id="3" name="Content Placeholder 2"/>
          <p:cNvSpPr>
            <a:spLocks noGrp="1"/>
          </p:cNvSpPr>
          <p:nvPr>
            <p:ph idx="1"/>
          </p:nvPr>
        </p:nvSpPr>
        <p:spPr>
          <a:xfrm>
            <a:off x="457200" y="764704"/>
            <a:ext cx="8229600" cy="5559896"/>
          </a:xfrm>
        </p:spPr>
        <p:txBody>
          <a:bodyPr>
            <a:normAutofit fontScale="92500" lnSpcReduction="10000"/>
          </a:bodyPr>
          <a:lstStyle/>
          <a:p>
            <a:r>
              <a:rPr lang="en-US" sz="1800" u="sng" dirty="0">
                <a:hlinkClick r:id="rId2"/>
              </a:rPr>
              <a:t>YP@W</a:t>
            </a:r>
            <a:r>
              <a:rPr lang="en-US" sz="1800" b="1" i="1" dirty="0"/>
              <a:t> </a:t>
            </a:r>
            <a:r>
              <a:rPr lang="en-US" sz="1800" dirty="0"/>
              <a:t>is a new generation organization for </a:t>
            </a:r>
            <a:r>
              <a:rPr lang="en-US" sz="1800" dirty="0" smtClean="0"/>
              <a:t> </a:t>
            </a:r>
            <a:r>
              <a:rPr lang="en-US" sz="1800" b="1" i="1" dirty="0" smtClean="0"/>
              <a:t>unemployed young </a:t>
            </a:r>
            <a:r>
              <a:rPr lang="en-US" sz="1800" b="1" i="1" dirty="0"/>
              <a:t>people by </a:t>
            </a:r>
            <a:r>
              <a:rPr lang="en-US" sz="1800" b="1" i="1" dirty="0" smtClean="0"/>
              <a:t>previously unemployed young </a:t>
            </a:r>
            <a:r>
              <a:rPr lang="en-US" sz="1800" b="1" i="1" dirty="0"/>
              <a:t>people</a:t>
            </a:r>
            <a:r>
              <a:rPr lang="en-US" sz="1800" dirty="0"/>
              <a:t>. Our vision is about young people engaged in productive work to enhance economic, social, cultural and spiritual development. We regard working on oneself as the most productive work</a:t>
            </a:r>
            <a:r>
              <a:rPr lang="en-US" sz="1800" dirty="0" smtClean="0"/>
              <a:t>!  Instead of lying at home we encourage youth to constantly work on themselves, hence our belief in life long learning!  In a rapidly changing economy with constantly new demands for being adaptive, working on yourself is vital. </a:t>
            </a:r>
          </a:p>
          <a:p>
            <a:pPr marL="0" indent="0">
              <a:buNone/>
            </a:pPr>
            <a:endParaRPr lang="en-US" sz="1800" dirty="0" smtClean="0"/>
          </a:p>
          <a:p>
            <a:r>
              <a:rPr lang="en-US" sz="1800" dirty="0" smtClean="0"/>
              <a:t>In </a:t>
            </a:r>
            <a:r>
              <a:rPr lang="en-US" sz="1800" u="sng" dirty="0">
                <a:hlinkClick r:id="rId2"/>
              </a:rPr>
              <a:t>YP@W</a:t>
            </a:r>
            <a:r>
              <a:rPr lang="en-US" sz="1800" dirty="0"/>
              <a:t> youth are not just recipients of predesigned </a:t>
            </a:r>
            <a:r>
              <a:rPr lang="en-US" sz="1800" dirty="0" err="1"/>
              <a:t>programmes</a:t>
            </a:r>
            <a:r>
              <a:rPr lang="en-US" sz="1800" dirty="0"/>
              <a:t>, but active participants in the design themselves. We regard youth as assets not liabilities. We believe they have inherent talents, strengths and positive energy that must be harnessed to facilitate their holistic development to their fullest potential. </a:t>
            </a:r>
            <a:r>
              <a:rPr lang="en-US" sz="1800" dirty="0" smtClean="0"/>
              <a:t>For example our management meeting is based on a rotational chair because we train leaders not followers! We train leaders by allowing our members to ACT as leaders! Our approach is hands-on and not chalk-and-talk! </a:t>
            </a:r>
          </a:p>
          <a:p>
            <a:pPr marL="0" indent="0">
              <a:buNone/>
            </a:pPr>
            <a:endParaRPr lang="en-US" sz="1800" dirty="0" smtClean="0"/>
          </a:p>
          <a:p>
            <a:r>
              <a:rPr lang="en-US" sz="1800" dirty="0" smtClean="0"/>
              <a:t>We </a:t>
            </a:r>
            <a:r>
              <a:rPr lang="en-US" sz="1800" dirty="0"/>
              <a:t>believe </a:t>
            </a:r>
            <a:r>
              <a:rPr lang="en-US" sz="1800" dirty="0" smtClean="0"/>
              <a:t>youth can </a:t>
            </a:r>
            <a:r>
              <a:rPr lang="en-US" sz="1800" dirty="0"/>
              <a:t>be leaders today and not just tomorrow! In </a:t>
            </a:r>
            <a:r>
              <a:rPr lang="en-US" sz="1800" u="sng" dirty="0">
                <a:hlinkClick r:id="rId2"/>
              </a:rPr>
              <a:t>YP@W</a:t>
            </a:r>
            <a:r>
              <a:rPr lang="en-US" sz="1800" dirty="0"/>
              <a:t> we redefine the concept of work as not just an economic activity to live and survive, but also as a social function that allows people opportunities to grow! Hence our motto: </a:t>
            </a:r>
            <a:endParaRPr lang="en-US" sz="1800" dirty="0" smtClean="0"/>
          </a:p>
          <a:p>
            <a:endParaRPr lang="en-US" sz="1800" dirty="0" smtClean="0"/>
          </a:p>
          <a:p>
            <a:pPr marL="0" indent="0" algn="ctr">
              <a:buNone/>
            </a:pPr>
            <a:r>
              <a:rPr lang="en-US" b="1" i="1" dirty="0" smtClean="0"/>
              <a:t>We </a:t>
            </a:r>
            <a:r>
              <a:rPr lang="en-US" b="1" i="1" dirty="0"/>
              <a:t>Live to Work – We don’t Work to Live!</a:t>
            </a:r>
            <a:endParaRPr lang="en-ZA" b="1" i="1" dirty="0"/>
          </a:p>
          <a:p>
            <a:endParaRPr lang="en-ZA" dirty="0"/>
          </a:p>
        </p:txBody>
      </p:sp>
      <p:pic>
        <p:nvPicPr>
          <p:cNvPr id="57" name="Picture 56" descr="C:\Users\Frank PC\Documents\logo ypw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5847838"/>
            <a:ext cx="1295534" cy="864096"/>
          </a:xfrm>
          <a:prstGeom prst="rect">
            <a:avLst/>
          </a:prstGeom>
          <a:noFill/>
          <a:ln>
            <a:noFill/>
          </a:ln>
        </p:spPr>
      </p:pic>
    </p:spTree>
    <p:extLst>
      <p:ext uri="{BB962C8B-B14F-4D97-AF65-F5344CB8AC3E}">
        <p14:creationId xmlns:p14="http://schemas.microsoft.com/office/powerpoint/2010/main" val="3254361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976"/>
            <a:ext cx="8229600" cy="540712"/>
          </a:xfrm>
        </p:spPr>
        <p:txBody>
          <a:bodyPr>
            <a:normAutofit fontScale="90000"/>
          </a:bodyPr>
          <a:lstStyle/>
          <a:p>
            <a:pPr algn="ctr"/>
            <a:r>
              <a:rPr lang="en-ZA" b="1" dirty="0" smtClean="0"/>
              <a:t>Our values</a:t>
            </a:r>
            <a:endParaRPr lang="en-ZA" b="1" dirty="0"/>
          </a:p>
        </p:txBody>
      </p:sp>
      <p:sp>
        <p:nvSpPr>
          <p:cNvPr id="3" name="Content Placeholder 2"/>
          <p:cNvSpPr>
            <a:spLocks noGrp="1"/>
          </p:cNvSpPr>
          <p:nvPr>
            <p:ph idx="1"/>
          </p:nvPr>
        </p:nvSpPr>
        <p:spPr>
          <a:xfrm>
            <a:off x="457200" y="620688"/>
            <a:ext cx="8527320" cy="6048672"/>
          </a:xfrm>
        </p:spPr>
        <p:txBody>
          <a:bodyPr/>
          <a:lstStyle/>
          <a:p>
            <a:r>
              <a:rPr lang="en-ZA" sz="2000" dirty="0" smtClean="0"/>
              <a:t>Our members are driven by their passion to make a </a:t>
            </a:r>
          </a:p>
          <a:p>
            <a:r>
              <a:rPr lang="en-ZA" sz="2000" dirty="0" smtClean="0"/>
              <a:t>difference in their community. Irrespective of our circumstances or lack of resources, we believe in a high quality and professional intervention. We are intolerant towards mediocrity! </a:t>
            </a:r>
          </a:p>
          <a:p>
            <a:r>
              <a:rPr lang="en-ZA" sz="2000" dirty="0" smtClean="0"/>
              <a:t>In the execution of our work we uphold the values of:</a:t>
            </a:r>
          </a:p>
          <a:p>
            <a:pPr lvl="1"/>
            <a:r>
              <a:rPr lang="en-ZA" sz="2000" b="1" dirty="0" smtClean="0"/>
              <a:t>Mutual respect </a:t>
            </a:r>
            <a:r>
              <a:rPr lang="en-ZA" sz="2000" dirty="0" smtClean="0"/>
              <a:t>for each other and our beneficiaries</a:t>
            </a:r>
          </a:p>
          <a:p>
            <a:pPr lvl="1"/>
            <a:r>
              <a:rPr lang="en-ZA" sz="2000" b="1" dirty="0" smtClean="0"/>
              <a:t>Transparency</a:t>
            </a:r>
            <a:r>
              <a:rPr lang="en-ZA" sz="2000" dirty="0" smtClean="0"/>
              <a:t> in everything we do! </a:t>
            </a:r>
          </a:p>
          <a:p>
            <a:pPr lvl="1"/>
            <a:r>
              <a:rPr lang="en-ZA" sz="2000" b="1" dirty="0" smtClean="0"/>
              <a:t>Accountability </a:t>
            </a:r>
            <a:r>
              <a:rPr lang="en-ZA" sz="2000" dirty="0" smtClean="0"/>
              <a:t>for our actions</a:t>
            </a:r>
          </a:p>
          <a:p>
            <a:pPr lvl="1"/>
            <a:r>
              <a:rPr lang="en-ZA" sz="2000" b="1" dirty="0" smtClean="0"/>
              <a:t>Going the extra mile </a:t>
            </a:r>
            <a:r>
              <a:rPr lang="en-ZA" sz="2000" dirty="0" smtClean="0"/>
              <a:t>and maintaining high standards</a:t>
            </a:r>
          </a:p>
          <a:p>
            <a:pPr lvl="1"/>
            <a:r>
              <a:rPr lang="en-ZA" sz="2000" b="1" dirty="0" smtClean="0"/>
              <a:t>Equality </a:t>
            </a:r>
            <a:r>
              <a:rPr lang="en-ZA" sz="2000" dirty="0" smtClean="0"/>
              <a:t>between members (nobody enjoys special rights and privileges) </a:t>
            </a:r>
          </a:p>
          <a:p>
            <a:pPr lvl="1"/>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811" y="4509120"/>
            <a:ext cx="5256584" cy="1949574"/>
          </a:xfrm>
          <a:prstGeom prst="rect">
            <a:avLst/>
          </a:prstGeom>
        </p:spPr>
      </p:pic>
      <p:pic>
        <p:nvPicPr>
          <p:cNvPr id="56" name="Picture 55" descr="C:\Users\Frank PC\Documents\logo ypw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986" y="5798671"/>
            <a:ext cx="1295534" cy="864096"/>
          </a:xfrm>
          <a:prstGeom prst="rect">
            <a:avLst/>
          </a:prstGeom>
          <a:noFill/>
          <a:ln>
            <a:noFill/>
          </a:ln>
        </p:spPr>
      </p:pic>
    </p:spTree>
    <p:extLst>
      <p:ext uri="{BB962C8B-B14F-4D97-AF65-F5344CB8AC3E}">
        <p14:creationId xmlns:p14="http://schemas.microsoft.com/office/powerpoint/2010/main" val="644304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00" y="116632"/>
            <a:ext cx="7633692" cy="474137"/>
          </a:xfrm>
        </p:spPr>
        <p:txBody>
          <a:bodyPr>
            <a:normAutofit fontScale="90000"/>
          </a:bodyPr>
          <a:lstStyle/>
          <a:p>
            <a:pPr algn="ctr"/>
            <a:r>
              <a:rPr lang="en-ZA" b="1" dirty="0" smtClean="0"/>
              <a:t> How we operate – our model </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91126188"/>
              </p:ext>
            </p:extLst>
          </p:nvPr>
        </p:nvGraphicFramePr>
        <p:xfrm>
          <a:off x="466701" y="1069462"/>
          <a:ext cx="8229600" cy="56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6" name="Picture 55" descr="C:\Users\Frank PC\Documents\logo ypw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4328" y="5847838"/>
            <a:ext cx="1295534" cy="864096"/>
          </a:xfrm>
          <a:prstGeom prst="rect">
            <a:avLst/>
          </a:prstGeom>
          <a:noFill/>
          <a:ln>
            <a:noFill/>
          </a:ln>
        </p:spPr>
      </p:pic>
    </p:spTree>
    <p:extLst>
      <p:ext uri="{BB962C8B-B14F-4D97-AF65-F5344CB8AC3E}">
        <p14:creationId xmlns:p14="http://schemas.microsoft.com/office/powerpoint/2010/main" val="572223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91" y="188640"/>
            <a:ext cx="8229600" cy="1224136"/>
          </a:xfrm>
        </p:spPr>
        <p:txBody>
          <a:bodyPr>
            <a:normAutofit fontScale="90000"/>
          </a:bodyPr>
          <a:lstStyle/>
          <a:p>
            <a:pPr algn="ctr"/>
            <a:r>
              <a:rPr lang="en-ZA" b="1" dirty="0" smtClean="0"/>
              <a:t>About our model</a:t>
            </a:r>
            <a:br>
              <a:rPr lang="en-ZA" b="1" dirty="0" smtClean="0"/>
            </a:br>
            <a:r>
              <a:rPr lang="en-ZA" b="1" dirty="0" smtClean="0"/>
              <a:t> </a:t>
            </a:r>
            <a:endParaRPr lang="en-ZA" b="1" dirty="0"/>
          </a:p>
        </p:txBody>
      </p:sp>
      <p:sp>
        <p:nvSpPr>
          <p:cNvPr id="3" name="Content Placeholder 2"/>
          <p:cNvSpPr>
            <a:spLocks noGrp="1"/>
          </p:cNvSpPr>
          <p:nvPr>
            <p:ph idx="1"/>
          </p:nvPr>
        </p:nvSpPr>
        <p:spPr>
          <a:xfrm>
            <a:off x="457200" y="980728"/>
            <a:ext cx="8229600" cy="5343872"/>
          </a:xfrm>
        </p:spPr>
        <p:txBody>
          <a:bodyPr>
            <a:normAutofit/>
          </a:bodyPr>
          <a:lstStyle/>
          <a:p>
            <a:r>
              <a:rPr lang="en-ZA" sz="1900" b="1" dirty="0" smtClean="0"/>
              <a:t>Core staff: </a:t>
            </a:r>
            <a:r>
              <a:rPr lang="en-ZA" sz="1900" dirty="0" smtClean="0"/>
              <a:t>Since we launched in March 2012 we experienced a regular volunteer overturn. We had no staff members. We started paying small stipends in 2013 and recruited a small core staff. Only one person remained today of that team. Our lack of financial resources made it difficult to retain staff who could otherwise earn market related salaries. Currently we have 5 fulltime staff. </a:t>
            </a:r>
          </a:p>
          <a:p>
            <a:r>
              <a:rPr lang="en-ZA" sz="1900" b="1" dirty="0" smtClean="0"/>
              <a:t>Volunteers: </a:t>
            </a:r>
            <a:r>
              <a:rPr lang="en-ZA" sz="1900" dirty="0" smtClean="0"/>
              <a:t>We recruit volunteers as the need arise and preferably from our student base. They are paid stipends for transport and sustenance. When employment opportunities arise we prioritise their applications. They are also considered for fulltime employment with YP@W as the need arise. </a:t>
            </a:r>
          </a:p>
          <a:p>
            <a:r>
              <a:rPr lang="en-ZA" sz="1900" b="1" dirty="0" smtClean="0"/>
              <a:t>Strategic advisors: </a:t>
            </a:r>
            <a:r>
              <a:rPr lang="en-ZA" sz="1900" dirty="0" smtClean="0"/>
              <a:t>To minimise the cost of our programmes, we recruit various strategic advisors who offer free workshops, financial support, referrals, materials, etc. Some of them have been ex-members of RAG. </a:t>
            </a:r>
          </a:p>
          <a:p>
            <a:r>
              <a:rPr lang="en-ZA" sz="1900" b="1" dirty="0" smtClean="0"/>
              <a:t>Community and donors: </a:t>
            </a:r>
            <a:r>
              <a:rPr lang="en-ZA" sz="1900" dirty="0" smtClean="0"/>
              <a:t>These are the people who attend our programmes and those who provide financial and material </a:t>
            </a:r>
          </a:p>
          <a:p>
            <a:r>
              <a:rPr lang="en-ZA" sz="1900" dirty="0" smtClean="0"/>
              <a:t>support. </a:t>
            </a:r>
            <a:endParaRPr lang="en-ZA" sz="1900" dirty="0"/>
          </a:p>
        </p:txBody>
      </p:sp>
      <p:pic>
        <p:nvPicPr>
          <p:cNvPr id="4" name="Picture 3"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517232"/>
            <a:ext cx="1455346" cy="1057014"/>
          </a:xfrm>
          <a:prstGeom prst="rect">
            <a:avLst/>
          </a:prstGeom>
          <a:noFill/>
          <a:ln>
            <a:noFill/>
          </a:ln>
        </p:spPr>
      </p:pic>
    </p:spTree>
    <p:extLst>
      <p:ext uri="{BB962C8B-B14F-4D97-AF65-F5344CB8AC3E}">
        <p14:creationId xmlns:p14="http://schemas.microsoft.com/office/powerpoint/2010/main" val="2850316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noAutofit/>
          </a:bodyPr>
          <a:lstStyle/>
          <a:p>
            <a:pPr algn="ctr"/>
            <a:r>
              <a:rPr lang="en-ZA" sz="4000" b="1" dirty="0" smtClean="0"/>
              <a:t/>
            </a:r>
            <a:br>
              <a:rPr lang="en-ZA" sz="4000" b="1" dirty="0" smtClean="0"/>
            </a:br>
            <a:r>
              <a:rPr lang="en-ZA" sz="4000" b="1" dirty="0"/>
              <a:t/>
            </a:r>
            <a:br>
              <a:rPr lang="en-ZA" sz="4000" b="1" dirty="0"/>
            </a:br>
            <a:r>
              <a:rPr lang="en-ZA" sz="4000" b="1" dirty="0" smtClean="0"/>
              <a:t>Our integrated strategies for intervention</a:t>
            </a:r>
            <a:endParaRPr lang="en-ZA"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0183029"/>
              </p:ext>
            </p:extLst>
          </p:nvPr>
        </p:nvGraphicFramePr>
        <p:xfrm>
          <a:off x="457200" y="1196752"/>
          <a:ext cx="8229600" cy="5127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Users\Frank PC\Documents\logo ypw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4328" y="5847838"/>
            <a:ext cx="1295534" cy="864096"/>
          </a:xfrm>
          <a:prstGeom prst="rect">
            <a:avLst/>
          </a:prstGeom>
          <a:noFill/>
          <a:ln>
            <a:noFill/>
          </a:ln>
        </p:spPr>
      </p:pic>
    </p:spTree>
    <p:extLst>
      <p:ext uri="{BB962C8B-B14F-4D97-AF65-F5344CB8AC3E}">
        <p14:creationId xmlns:p14="http://schemas.microsoft.com/office/powerpoint/2010/main" val="2971709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80920" cy="720080"/>
          </a:xfrm>
        </p:spPr>
        <p:txBody>
          <a:bodyPr>
            <a:normAutofit fontScale="90000"/>
          </a:bodyPr>
          <a:lstStyle/>
          <a:p>
            <a:pPr algn="ctr"/>
            <a:r>
              <a:rPr lang="en-ZA" b="1" dirty="0" smtClean="0"/>
              <a:t>What our strategies mean…</a:t>
            </a:r>
            <a:endParaRPr lang="en-ZA" b="1" dirty="0"/>
          </a:p>
        </p:txBody>
      </p:sp>
      <p:sp>
        <p:nvSpPr>
          <p:cNvPr id="3" name="Content Placeholder 2"/>
          <p:cNvSpPr>
            <a:spLocks noGrp="1"/>
          </p:cNvSpPr>
          <p:nvPr>
            <p:ph idx="1"/>
          </p:nvPr>
        </p:nvSpPr>
        <p:spPr>
          <a:xfrm>
            <a:off x="457200" y="980728"/>
            <a:ext cx="8229600" cy="5343872"/>
          </a:xfrm>
        </p:spPr>
        <p:txBody>
          <a:bodyPr>
            <a:normAutofit fontScale="92500" lnSpcReduction="10000"/>
          </a:bodyPr>
          <a:lstStyle/>
          <a:p>
            <a:r>
              <a:rPr lang="en-ZA" sz="1800" dirty="0" smtClean="0"/>
              <a:t>Research indicate that at any one time about 859 000 opportunities exist in terms of job opportunities, </a:t>
            </a:r>
            <a:r>
              <a:rPr lang="en-ZA" sz="1800" dirty="0" err="1" smtClean="0"/>
              <a:t>learnerships</a:t>
            </a:r>
            <a:r>
              <a:rPr lang="en-ZA" sz="1800" dirty="0" smtClean="0"/>
              <a:t>, internships, etc. (</a:t>
            </a:r>
            <a:r>
              <a:rPr lang="en-ZA" sz="1800" dirty="0" err="1" smtClean="0"/>
              <a:t>Adcorp</a:t>
            </a:r>
            <a:r>
              <a:rPr lang="en-ZA" sz="1800" dirty="0" smtClean="0"/>
              <a:t>/Loan Sharp, ETV interview, 15 June, 2016) The challenge for many youth is access to these opportunities and support to use it to advance their careers and build sustainable livelihoods. However, due to the collapsing educational system, our youth are not always job prepared. Our strategies aim to address this. </a:t>
            </a:r>
          </a:p>
          <a:p>
            <a:r>
              <a:rPr lang="en-ZA" sz="1800" dirty="0" smtClean="0"/>
              <a:t>Through training we </a:t>
            </a:r>
            <a:r>
              <a:rPr lang="en-ZA" sz="1800" b="1" dirty="0" smtClean="0"/>
              <a:t>change mind-sets </a:t>
            </a:r>
            <a:r>
              <a:rPr lang="en-ZA" sz="1800" dirty="0" smtClean="0"/>
              <a:t>– equip youth with relevant skills (life skills, computer skills, gain experience through job shadowing, mentoring, on the job training, etc.)  </a:t>
            </a:r>
          </a:p>
          <a:p>
            <a:r>
              <a:rPr lang="en-ZA" sz="1800" b="1" dirty="0" smtClean="0"/>
              <a:t>Connect youth with opportunities </a:t>
            </a:r>
            <a:r>
              <a:rPr lang="en-ZA" sz="1800" dirty="0" smtClean="0"/>
              <a:t>(referrals to training/education opportunities, employment (temporary or permanent). </a:t>
            </a:r>
          </a:p>
          <a:p>
            <a:r>
              <a:rPr lang="en-ZA" sz="1800" b="1" dirty="0" smtClean="0"/>
              <a:t>Sharing relevant information </a:t>
            </a:r>
            <a:r>
              <a:rPr lang="en-ZA" sz="1800" dirty="0" smtClean="0"/>
              <a:t>through an effective and comprehensive  communication strategy (Facebook alerts, CV Bank, SMS alerts, email alerts, word of mouth, exhibitions, door to door campaigns, etc.) Our aim is to </a:t>
            </a:r>
            <a:r>
              <a:rPr lang="en-ZA" sz="1800" b="1" i="1" dirty="0" smtClean="0"/>
              <a:t>break down the potential barriers </a:t>
            </a:r>
            <a:r>
              <a:rPr lang="en-ZA" sz="1800" dirty="0" smtClean="0"/>
              <a:t>between potential employer and employee. </a:t>
            </a:r>
          </a:p>
          <a:p>
            <a:r>
              <a:rPr lang="en-ZA" sz="1800" b="1" dirty="0" smtClean="0"/>
              <a:t>Network</a:t>
            </a:r>
            <a:r>
              <a:rPr lang="en-ZA" sz="1800" dirty="0" smtClean="0"/>
              <a:t> with relevant stakeholders to add more value to our interventions in order to </a:t>
            </a:r>
            <a:r>
              <a:rPr lang="en-ZA" sz="1800" dirty="0"/>
              <a:t>change </a:t>
            </a:r>
            <a:r>
              <a:rPr lang="en-ZA" sz="1800" dirty="0" smtClean="0"/>
              <a:t>mind-sets and </a:t>
            </a:r>
            <a:r>
              <a:rPr lang="en-ZA" sz="1800" dirty="0"/>
              <a:t>see the big picture! </a:t>
            </a:r>
            <a:r>
              <a:rPr lang="en-ZA" sz="1800" dirty="0" smtClean="0"/>
              <a:t> And develop new vision!</a:t>
            </a:r>
          </a:p>
          <a:p>
            <a:r>
              <a:rPr lang="en-ZA" sz="1800" dirty="0" smtClean="0"/>
              <a:t>Since the nature of work has become very unpredictable we promote a culture of </a:t>
            </a:r>
            <a:r>
              <a:rPr lang="en-ZA" sz="1800" b="1" i="1" dirty="0" smtClean="0"/>
              <a:t>life-long learning </a:t>
            </a:r>
            <a:r>
              <a:rPr lang="en-ZA" sz="1800" dirty="0" smtClean="0"/>
              <a:t>to stay relevant/productive and adaptive in a</a:t>
            </a:r>
          </a:p>
          <a:p>
            <a:r>
              <a:rPr lang="en-ZA" sz="1800" dirty="0" smtClean="0"/>
              <a:t>rapidly changing technological and information era. </a:t>
            </a:r>
            <a:endParaRPr lang="en-ZA" sz="1800" dirty="0"/>
          </a:p>
          <a:p>
            <a:endParaRPr lang="en-ZA" dirty="0"/>
          </a:p>
        </p:txBody>
      </p:sp>
      <p:pic>
        <p:nvPicPr>
          <p:cNvPr id="55" name="Picture 54"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47838"/>
            <a:ext cx="1295534" cy="864096"/>
          </a:xfrm>
          <a:prstGeom prst="rect">
            <a:avLst/>
          </a:prstGeom>
          <a:noFill/>
          <a:ln>
            <a:noFill/>
          </a:ln>
        </p:spPr>
      </p:pic>
    </p:spTree>
    <p:extLst>
      <p:ext uri="{BB962C8B-B14F-4D97-AF65-F5344CB8AC3E}">
        <p14:creationId xmlns:p14="http://schemas.microsoft.com/office/powerpoint/2010/main" val="804942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65411" cy="648072"/>
          </a:xfrm>
        </p:spPr>
        <p:txBody>
          <a:bodyPr>
            <a:normAutofit fontScale="90000"/>
          </a:bodyPr>
          <a:lstStyle/>
          <a:p>
            <a:pPr algn="ctr"/>
            <a:r>
              <a:rPr lang="en-ZA" b="1" dirty="0" smtClean="0"/>
              <a:t>Points of contact and intervention</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2249706"/>
              </p:ext>
            </p:extLst>
          </p:nvPr>
        </p:nvGraphicFramePr>
        <p:xfrm>
          <a:off x="457200" y="1052737"/>
          <a:ext cx="8229600" cy="5544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4452490" y="2358791"/>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ight Arrow 5"/>
          <p:cNvSpPr/>
          <p:nvPr/>
        </p:nvSpPr>
        <p:spPr>
          <a:xfrm>
            <a:off x="3563888" y="3064857"/>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Left Arrow 6"/>
          <p:cNvSpPr/>
          <p:nvPr/>
        </p:nvSpPr>
        <p:spPr>
          <a:xfrm>
            <a:off x="5436096" y="3032956"/>
            <a:ext cx="288032"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Up Arrow 8"/>
          <p:cNvSpPr/>
          <p:nvPr/>
        </p:nvSpPr>
        <p:spPr>
          <a:xfrm>
            <a:off x="4594994" y="4653137"/>
            <a:ext cx="288032" cy="4116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ight Arrow 9"/>
          <p:cNvSpPr/>
          <p:nvPr/>
        </p:nvSpPr>
        <p:spPr>
          <a:xfrm>
            <a:off x="3563888" y="4287324"/>
            <a:ext cx="40549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Left Arrow 10"/>
          <p:cNvSpPr/>
          <p:nvPr/>
        </p:nvSpPr>
        <p:spPr>
          <a:xfrm>
            <a:off x="5337423" y="4312919"/>
            <a:ext cx="408519"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3" name="Picture 62" descr="C:\Users\Frank PC\Documents\logo ypw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4328" y="5847838"/>
            <a:ext cx="1295534" cy="864096"/>
          </a:xfrm>
          <a:prstGeom prst="rect">
            <a:avLst/>
          </a:prstGeom>
          <a:noFill/>
          <a:ln>
            <a:noFill/>
          </a:ln>
        </p:spPr>
      </p:pic>
    </p:spTree>
    <p:extLst>
      <p:ext uri="{BB962C8B-B14F-4D97-AF65-F5344CB8AC3E}">
        <p14:creationId xmlns:p14="http://schemas.microsoft.com/office/powerpoint/2010/main" val="662167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pPr algn="ctr"/>
            <a:r>
              <a:rPr lang="en-ZA" b="1" dirty="0" smtClean="0"/>
              <a:t>Contents</a:t>
            </a:r>
            <a:endParaRPr lang="en-ZA" b="1" dirty="0"/>
          </a:p>
        </p:txBody>
      </p:sp>
      <p:sp>
        <p:nvSpPr>
          <p:cNvPr id="3" name="Content Placeholder 2"/>
          <p:cNvSpPr>
            <a:spLocks noGrp="1"/>
          </p:cNvSpPr>
          <p:nvPr>
            <p:ph idx="1"/>
          </p:nvPr>
        </p:nvSpPr>
        <p:spPr>
          <a:xfrm>
            <a:off x="457200" y="620688"/>
            <a:ext cx="8229600" cy="6048672"/>
          </a:xfrm>
        </p:spPr>
        <p:txBody>
          <a:bodyPr>
            <a:normAutofit fontScale="85000" lnSpcReduction="20000"/>
          </a:bodyPr>
          <a:lstStyle/>
          <a:p>
            <a:r>
              <a:rPr lang="en-ZA" sz="2000" dirty="0" smtClean="0"/>
              <a:t>The incubator strategy </a:t>
            </a:r>
          </a:p>
          <a:p>
            <a:r>
              <a:rPr lang="en-ZA" sz="2000" dirty="0" smtClean="0"/>
              <a:t>Where </a:t>
            </a:r>
            <a:r>
              <a:rPr lang="en-ZA" sz="2000" dirty="0" smtClean="0"/>
              <a:t>we come from – following in the traditions of RAG</a:t>
            </a:r>
          </a:p>
          <a:p>
            <a:r>
              <a:rPr lang="en-ZA" sz="2000" dirty="0"/>
              <a:t>H</a:t>
            </a:r>
            <a:r>
              <a:rPr lang="en-ZA" sz="2000" dirty="0" smtClean="0"/>
              <a:t>ow we differ from our predecessor? </a:t>
            </a:r>
          </a:p>
          <a:p>
            <a:r>
              <a:rPr lang="en-ZA" sz="2000" dirty="0" smtClean="0"/>
              <a:t>Normalising the abnormal! The scourge of youth unemployment!</a:t>
            </a:r>
            <a:endParaRPr lang="en-ZA" sz="2000" dirty="0"/>
          </a:p>
          <a:p>
            <a:r>
              <a:rPr lang="en-ZA" sz="2000" dirty="0" smtClean="0"/>
              <a:t>How we see our youth and our values </a:t>
            </a:r>
          </a:p>
          <a:p>
            <a:r>
              <a:rPr lang="en-ZA" sz="2000" dirty="0" smtClean="0"/>
              <a:t>How do we operate? Our integrated strategies for intervention</a:t>
            </a:r>
          </a:p>
          <a:p>
            <a:r>
              <a:rPr lang="en-ZA" sz="2000" dirty="0" smtClean="0"/>
              <a:t>Our programmes</a:t>
            </a:r>
          </a:p>
          <a:p>
            <a:pPr marL="667512" lvl="2" indent="0">
              <a:buNone/>
            </a:pPr>
            <a:r>
              <a:rPr lang="en-ZA" sz="1500" i="1" dirty="0" smtClean="0"/>
              <a:t>Community Information Sessions/Youth Leadership Forum </a:t>
            </a:r>
          </a:p>
          <a:p>
            <a:pPr marL="667512" lvl="2" indent="0">
              <a:buNone/>
            </a:pPr>
            <a:r>
              <a:rPr lang="en-ZA" sz="1500" i="1" dirty="0" smtClean="0"/>
              <a:t>Youth Empowerment Week</a:t>
            </a:r>
          </a:p>
          <a:p>
            <a:pPr marL="667512" lvl="2" indent="0">
              <a:buNone/>
            </a:pPr>
            <a:r>
              <a:rPr lang="en-ZA" sz="1500" i="1" dirty="0" smtClean="0"/>
              <a:t>Computer and Life Skills Academy (also via WhatsApp) </a:t>
            </a:r>
          </a:p>
          <a:p>
            <a:pPr marL="667512" lvl="2" indent="0">
              <a:buNone/>
            </a:pPr>
            <a:r>
              <a:rPr lang="en-ZA" sz="1500" i="1" dirty="0"/>
              <a:t>Online Job Search Training </a:t>
            </a:r>
            <a:r>
              <a:rPr lang="en-ZA" sz="1500" i="1" dirty="0" smtClean="0"/>
              <a:t>(also via WhatsApp) </a:t>
            </a:r>
            <a:endParaRPr lang="en-ZA" sz="1500" i="1" dirty="0"/>
          </a:p>
          <a:p>
            <a:pPr marL="667512" lvl="2" indent="0">
              <a:buNone/>
            </a:pPr>
            <a:r>
              <a:rPr lang="en-ZA" sz="1500" i="1" dirty="0" smtClean="0"/>
              <a:t>Community Investment Programme </a:t>
            </a:r>
          </a:p>
          <a:p>
            <a:pPr marL="667512" lvl="2" indent="0">
              <a:buNone/>
            </a:pPr>
            <a:r>
              <a:rPr lang="en-ZA" sz="1500" i="1" dirty="0" smtClean="0"/>
              <a:t>Rural Outreach </a:t>
            </a:r>
          </a:p>
          <a:p>
            <a:pPr marL="667512" lvl="2" indent="0">
              <a:buNone/>
            </a:pPr>
            <a:r>
              <a:rPr lang="en-ZA" sz="1500" i="1" dirty="0" smtClean="0"/>
              <a:t>Practical Office Administration </a:t>
            </a:r>
          </a:p>
          <a:p>
            <a:pPr marL="667512" lvl="2" indent="0">
              <a:buNone/>
            </a:pPr>
            <a:r>
              <a:rPr lang="en-ZA" sz="1500" i="1" dirty="0"/>
              <a:t>Radical Car Wash</a:t>
            </a:r>
          </a:p>
          <a:p>
            <a:pPr marL="667512" lvl="2" indent="0">
              <a:buNone/>
            </a:pPr>
            <a:r>
              <a:rPr lang="en-ZA" sz="1500" i="1" dirty="0" smtClean="0"/>
              <a:t>Youth Business Network </a:t>
            </a:r>
          </a:p>
          <a:p>
            <a:pPr marL="667512" lvl="2" indent="0">
              <a:buNone/>
            </a:pPr>
            <a:r>
              <a:rPr lang="en-ZA" sz="1500" i="1" dirty="0" smtClean="0"/>
              <a:t>Master Train the Trainer Course </a:t>
            </a:r>
          </a:p>
          <a:p>
            <a:r>
              <a:rPr lang="en-ZA" sz="2000" dirty="0" smtClean="0"/>
              <a:t>Our strategic partners and our approach to partnership development </a:t>
            </a:r>
          </a:p>
          <a:p>
            <a:r>
              <a:rPr lang="en-ZA" sz="2000" dirty="0" smtClean="0"/>
              <a:t>How we market our programmes and approach to marketing </a:t>
            </a:r>
          </a:p>
          <a:p>
            <a:r>
              <a:rPr lang="en-ZA" sz="2000" dirty="0" smtClean="0"/>
              <a:t>Job placement and tracking/referrals -What we monitor and evaluate? </a:t>
            </a:r>
          </a:p>
          <a:p>
            <a:r>
              <a:rPr lang="en-ZA" sz="2000" dirty="0" smtClean="0"/>
              <a:t>Stories and faces of successful interventions</a:t>
            </a:r>
          </a:p>
          <a:p>
            <a:r>
              <a:rPr lang="en-ZA" sz="2000" dirty="0" smtClean="0"/>
              <a:t>Feedback from our Facebook page and our partners </a:t>
            </a:r>
          </a:p>
          <a:p>
            <a:r>
              <a:rPr lang="en-ZA" sz="2000" dirty="0"/>
              <a:t>Who is involved in </a:t>
            </a:r>
            <a:r>
              <a:rPr lang="en-ZA" sz="2000" dirty="0" smtClean="0"/>
              <a:t>YP@W</a:t>
            </a:r>
          </a:p>
          <a:p>
            <a:r>
              <a:rPr lang="en-ZA" sz="2000" dirty="0" smtClean="0"/>
              <a:t>Auditors and banking info </a:t>
            </a:r>
            <a:endParaRPr lang="en-ZA" sz="2000" dirty="0"/>
          </a:p>
          <a:p>
            <a:r>
              <a:rPr lang="en-ZA" sz="2000" dirty="0" smtClean="0"/>
              <a:t>How to contact us</a:t>
            </a:r>
            <a:r>
              <a:rPr lang="en-ZA" sz="2000" dirty="0"/>
              <a:t> </a:t>
            </a:r>
            <a:r>
              <a:rPr lang="en-ZA" sz="2000" dirty="0" smtClean="0"/>
              <a:t> </a:t>
            </a:r>
          </a:p>
        </p:txBody>
      </p:sp>
      <p:pic>
        <p:nvPicPr>
          <p:cNvPr id="56" name="Picture 55"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6068" y="5398861"/>
            <a:ext cx="1799590" cy="1175385"/>
          </a:xfrm>
          <a:prstGeom prst="rect">
            <a:avLst/>
          </a:prstGeom>
          <a:noFill/>
          <a:ln>
            <a:noFill/>
          </a:ln>
        </p:spPr>
      </p:pic>
    </p:spTree>
    <p:extLst>
      <p:ext uri="{BB962C8B-B14F-4D97-AF65-F5344CB8AC3E}">
        <p14:creationId xmlns:p14="http://schemas.microsoft.com/office/powerpoint/2010/main" val="2485375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424936" cy="1008112"/>
          </a:xfrm>
        </p:spPr>
        <p:txBody>
          <a:bodyPr>
            <a:noAutofit/>
          </a:bodyPr>
          <a:lstStyle/>
          <a:p>
            <a:pPr algn="ctr"/>
            <a:r>
              <a:rPr lang="en-ZA" sz="3400" b="1" dirty="0" smtClean="0"/>
              <a:t>Community Information </a:t>
            </a:r>
            <a:br>
              <a:rPr lang="en-ZA" sz="3400" b="1" dirty="0" smtClean="0"/>
            </a:br>
            <a:r>
              <a:rPr lang="en-ZA" sz="3400" b="1" dirty="0" smtClean="0"/>
              <a:t>Sessions/Youth Leadership Forum </a:t>
            </a:r>
            <a:endParaRPr lang="en-ZA" sz="3400" b="1" dirty="0"/>
          </a:p>
        </p:txBody>
      </p:sp>
      <p:sp>
        <p:nvSpPr>
          <p:cNvPr id="3" name="Content Placeholder 2"/>
          <p:cNvSpPr>
            <a:spLocks noGrp="1"/>
          </p:cNvSpPr>
          <p:nvPr>
            <p:ph idx="1"/>
          </p:nvPr>
        </p:nvSpPr>
        <p:spPr>
          <a:xfrm>
            <a:off x="446856" y="1169545"/>
            <a:ext cx="8229600" cy="5155055"/>
          </a:xfrm>
        </p:spPr>
        <p:txBody>
          <a:bodyPr>
            <a:normAutofit/>
          </a:bodyPr>
          <a:lstStyle/>
          <a:p>
            <a:r>
              <a:rPr lang="en-ZA" sz="2000" dirty="0" smtClean="0"/>
              <a:t>This is a rapid response to address the need for more information about our services. Youth are informed about our various projects and how they can benefit immediately. The host organisation takes responsibility to organise a venue, date and participants. This training has been interrupted during the Covid-19 crisis</a:t>
            </a:r>
            <a:r>
              <a:rPr lang="en-ZA" sz="2000" dirty="0"/>
              <a:t> </a:t>
            </a:r>
            <a:r>
              <a:rPr lang="en-ZA" sz="2000" dirty="0" smtClean="0"/>
              <a:t>and is now alternatively presented as a Youth Leadership Forum. The focus with the latter is to identify youth leaders making a difference in various communities and to provide support base to deepen their skills level in order to maximise their impact. </a:t>
            </a:r>
            <a:endParaRPr lang="en-ZA" b="1" dirty="0"/>
          </a:p>
          <a:p>
            <a:endParaRPr lang="en-ZA" b="1" dirty="0" smtClean="0"/>
          </a:p>
          <a:p>
            <a:endParaRPr lang="en-ZA" b="1" dirty="0"/>
          </a:p>
          <a:p>
            <a:endParaRPr lang="en-ZA" b="1" dirty="0" smtClean="0"/>
          </a:p>
          <a:p>
            <a:endParaRPr lang="en-ZA" b="1" dirty="0"/>
          </a:p>
          <a:p>
            <a:endParaRPr lang="en-ZA" b="1" dirty="0" smtClean="0"/>
          </a:p>
        </p:txBody>
      </p:sp>
      <p:pic>
        <p:nvPicPr>
          <p:cNvPr id="1026" name="Picture 2" descr="C:\Users\frankjosephjulie\Pictures\frank.delft c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933056"/>
            <a:ext cx="2952633" cy="16610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31840" y="6154340"/>
            <a:ext cx="34563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CIS in </a:t>
            </a:r>
            <a:r>
              <a:rPr lang="en-ZA" dirty="0" smtClean="0"/>
              <a:t>Kensington, Delft and Bishop Lavis </a:t>
            </a:r>
            <a:endParaRPr lang="en-ZA" dirty="0"/>
          </a:p>
        </p:txBody>
      </p:sp>
      <p:pic>
        <p:nvPicPr>
          <p:cNvPr id="57" name="Picture 56" descr="C:\Users\Frank PC\Documents\logo ypw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649" y="5866308"/>
            <a:ext cx="1295534" cy="864096"/>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7" y="4516210"/>
            <a:ext cx="3384376" cy="1512168"/>
          </a:xfrm>
          <a:prstGeom prst="rect">
            <a:avLst/>
          </a:prstGeom>
        </p:spPr>
      </p:pic>
      <p:pic>
        <p:nvPicPr>
          <p:cNvPr id="6" name="Picture 2" descr="C:\Users\Frank PC\Downloads\20210917_1204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7922" y="4442618"/>
            <a:ext cx="2990292" cy="144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81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95096" cy="648072"/>
          </a:xfrm>
        </p:spPr>
        <p:txBody>
          <a:bodyPr>
            <a:normAutofit fontScale="90000"/>
          </a:bodyPr>
          <a:lstStyle/>
          <a:p>
            <a:pPr algn="ctr"/>
            <a:r>
              <a:rPr lang="en-ZA" b="1" dirty="0" smtClean="0"/>
              <a:t>Youth Empowerment </a:t>
            </a:r>
            <a:r>
              <a:rPr lang="en-ZA" b="1" dirty="0"/>
              <a:t>W</a:t>
            </a:r>
            <a:r>
              <a:rPr lang="en-ZA" b="1" dirty="0" smtClean="0"/>
              <a:t>eek </a:t>
            </a:r>
            <a:endParaRPr lang="en-ZA" b="1" dirty="0"/>
          </a:p>
        </p:txBody>
      </p:sp>
      <p:sp>
        <p:nvSpPr>
          <p:cNvPr id="3" name="Content Placeholder 2"/>
          <p:cNvSpPr>
            <a:spLocks noGrp="1"/>
          </p:cNvSpPr>
          <p:nvPr>
            <p:ph idx="1"/>
          </p:nvPr>
        </p:nvSpPr>
        <p:spPr>
          <a:xfrm>
            <a:off x="457200" y="764704"/>
            <a:ext cx="8229600" cy="5904656"/>
          </a:xfrm>
        </p:spPr>
        <p:txBody>
          <a:bodyPr/>
          <a:lstStyle/>
          <a:p>
            <a:pPr lvl="1"/>
            <a:r>
              <a:rPr lang="en-ZA" sz="1800" dirty="0" smtClean="0"/>
              <a:t>Objective: To reach out to at least 70/80 unemployed  youth in 5 communities per annum to share info, change mind-sets, complete and bank CV’s, sign up volunteers, and initiate free online job search training at the library. We partner with local stakeholders and over a period of 6 weeks and prepare the logistics, actual training and follow up. The workshops cover professional job seeking skills, CV writing, interviewing skills, how to access public employment, personal development and leadership and an exhibition with our strategic partners where more jobs and training opportunities are shared. We plan 10 YEW for per annum targeting at least 400 unemployed youth. Since the Covid-19 crisis this training has now moved online via WhatsApp. In 2021 we reached over 14 000 participants for the various sessions. </a:t>
            </a:r>
          </a:p>
          <a:p>
            <a:endParaRPr lang="en-ZA" dirty="0"/>
          </a:p>
        </p:txBody>
      </p:sp>
      <p:pic>
        <p:nvPicPr>
          <p:cNvPr id="2050" name="Picture 2" descr="C:\Users\frankjosephjulie\Pictures\ypw-bonteheuwel certific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221088"/>
            <a:ext cx="3187163" cy="153265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frankjosephjulie\Pictures\elsies river y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221088"/>
            <a:ext cx="3513935" cy="1634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6131" y="6237312"/>
            <a:ext cx="6251738" cy="226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smtClean="0"/>
              <a:t>Bonteheuwel</a:t>
            </a:r>
            <a:r>
              <a:rPr lang="en-ZA" dirty="0" smtClean="0"/>
              <a:t> – </a:t>
            </a:r>
            <a:r>
              <a:rPr lang="en-ZA" dirty="0" err="1" smtClean="0"/>
              <a:t>Athlone</a:t>
            </a:r>
            <a:r>
              <a:rPr lang="en-ZA" dirty="0" smtClean="0"/>
              <a:t> – </a:t>
            </a:r>
            <a:r>
              <a:rPr lang="en-ZA" dirty="0" err="1" smtClean="0"/>
              <a:t>Elsies</a:t>
            </a:r>
            <a:r>
              <a:rPr lang="en-ZA" dirty="0" smtClean="0"/>
              <a:t> River</a:t>
            </a:r>
            <a:endParaRPr lang="en-ZA" dirty="0"/>
          </a:p>
        </p:txBody>
      </p:sp>
      <p:pic>
        <p:nvPicPr>
          <p:cNvPr id="59" name="Picture 58" descr="C:\Users\Frank PC\Documents\logo ypw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6536" y="5959524"/>
            <a:ext cx="1295534" cy="864096"/>
          </a:xfrm>
          <a:prstGeom prst="rect">
            <a:avLst/>
          </a:prstGeom>
          <a:noFill/>
          <a:ln>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0179" y="4725144"/>
            <a:ext cx="2808313" cy="1420688"/>
          </a:xfrm>
          <a:prstGeom prst="rect">
            <a:avLst/>
          </a:prstGeom>
        </p:spPr>
      </p:pic>
    </p:spTree>
    <p:extLst>
      <p:ext uri="{BB962C8B-B14F-4D97-AF65-F5344CB8AC3E}">
        <p14:creationId xmlns:p14="http://schemas.microsoft.com/office/powerpoint/2010/main" val="2406059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5" y="-45466"/>
            <a:ext cx="6155527" cy="624582"/>
          </a:xfrm>
        </p:spPr>
        <p:txBody>
          <a:bodyPr>
            <a:normAutofit fontScale="90000"/>
          </a:bodyPr>
          <a:lstStyle/>
          <a:p>
            <a:pPr algn="ctr"/>
            <a:r>
              <a:rPr lang="en-ZA" b="1" dirty="0" smtClean="0"/>
              <a:t>Online job search training</a:t>
            </a:r>
            <a:endParaRPr lang="en-ZA" b="1" dirty="0"/>
          </a:p>
        </p:txBody>
      </p:sp>
      <p:sp>
        <p:nvSpPr>
          <p:cNvPr id="3" name="Content Placeholder 2"/>
          <p:cNvSpPr>
            <a:spLocks noGrp="1"/>
          </p:cNvSpPr>
          <p:nvPr>
            <p:ph idx="1"/>
          </p:nvPr>
        </p:nvSpPr>
        <p:spPr>
          <a:xfrm>
            <a:off x="457200" y="579116"/>
            <a:ext cx="8229600" cy="5745484"/>
          </a:xfrm>
        </p:spPr>
        <p:txBody>
          <a:bodyPr>
            <a:normAutofit/>
          </a:bodyPr>
          <a:lstStyle/>
          <a:p>
            <a:r>
              <a:rPr lang="en-ZA" sz="1900" dirty="0" smtClean="0"/>
              <a:t>We partner with local community libraries and deploy </a:t>
            </a:r>
          </a:p>
          <a:p>
            <a:pPr marL="365760" lvl="1" indent="0">
              <a:buNone/>
            </a:pPr>
            <a:r>
              <a:rPr lang="en-ZA" sz="1900" dirty="0" smtClean="0"/>
              <a:t>trained computer facilitators to train unemployed youth on </a:t>
            </a:r>
          </a:p>
          <a:p>
            <a:pPr marL="365760" lvl="1" indent="0">
              <a:buNone/>
            </a:pPr>
            <a:r>
              <a:rPr lang="en-ZA" sz="1900" dirty="0" smtClean="0"/>
              <a:t>the Smart Cape computer network where we offer a 3 day intensive course over 2 hours per session focusing on: Introduction to computers, how to open a Facebook and email account, design a CV and upload into our CV Bank. They are introduced to websites advertising the latest job vacancies. A certificate of attendance</a:t>
            </a:r>
            <a:r>
              <a:rPr lang="en-ZA" sz="1900" dirty="0"/>
              <a:t> </a:t>
            </a:r>
            <a:r>
              <a:rPr lang="en-ZA" sz="1900" dirty="0" smtClean="0"/>
              <a:t>is issued. The libraries are also used as the first entry point for job placements or referrals to opportunities. We have already reached about 1000 participants over the last 3 years. This programme addresses the issue of accessibility as well as safety and this security since it is located in walking distance from our beneficiaries. This training combined with MS Windows has also moved online via WhatsApp. </a:t>
            </a:r>
          </a:p>
          <a:p>
            <a:pPr marL="0" indent="0">
              <a:buNone/>
            </a:pPr>
            <a:endParaRPr lang="en-ZA" sz="1900" dirty="0"/>
          </a:p>
        </p:txBody>
      </p:sp>
      <p:sp>
        <p:nvSpPr>
          <p:cNvPr id="6" name="Rectangle 5"/>
          <p:cNvSpPr/>
          <p:nvPr/>
        </p:nvSpPr>
        <p:spPr>
          <a:xfrm>
            <a:off x="2843808" y="6123662"/>
            <a:ext cx="3888432" cy="63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  Training in Delft and </a:t>
            </a:r>
            <a:r>
              <a:rPr lang="en-ZA" dirty="0" err="1" smtClean="0"/>
              <a:t>Kuilsriver</a:t>
            </a:r>
            <a:r>
              <a:rPr lang="en-ZA" dirty="0" smtClean="0"/>
              <a:t> </a:t>
            </a:r>
            <a:endParaRPr lang="en-ZA" dirty="0"/>
          </a:p>
        </p:txBody>
      </p:sp>
      <p:pic>
        <p:nvPicPr>
          <p:cNvPr id="58" name="Picture 57"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4698" y="5646092"/>
            <a:ext cx="1295534" cy="1023268"/>
          </a:xfrm>
          <a:prstGeom prst="rect">
            <a:avLst/>
          </a:prstGeom>
          <a:noFill/>
          <a:ln>
            <a:noFill/>
          </a:ln>
        </p:spPr>
      </p:pic>
      <p:pic>
        <p:nvPicPr>
          <p:cNvPr id="8" name="Picture 7" descr="IMG-20210518-WA002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581128"/>
            <a:ext cx="3240360" cy="1497012"/>
          </a:xfrm>
          <a:prstGeom prst="rect">
            <a:avLst/>
          </a:prstGeom>
          <a:noFill/>
          <a:ln>
            <a:noFill/>
          </a:ln>
        </p:spPr>
      </p:pic>
      <p:pic>
        <p:nvPicPr>
          <p:cNvPr id="7170" name="Picture 2" descr="IMG-20220308-WA0026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5" y="4365104"/>
            <a:ext cx="373220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90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67757"/>
            <a:ext cx="9659416" cy="696947"/>
          </a:xfrm>
        </p:spPr>
        <p:txBody>
          <a:bodyPr>
            <a:normAutofit fontScale="90000"/>
          </a:bodyPr>
          <a:lstStyle/>
          <a:p>
            <a:pPr algn="ctr"/>
            <a:r>
              <a:rPr lang="en-ZA" b="1" dirty="0" smtClean="0"/>
              <a:t>Rural Outreach Programme</a:t>
            </a:r>
            <a:endParaRPr lang="en-ZA" b="1" dirty="0"/>
          </a:p>
        </p:txBody>
      </p:sp>
      <p:sp>
        <p:nvSpPr>
          <p:cNvPr id="3" name="Content Placeholder 2"/>
          <p:cNvSpPr>
            <a:spLocks noGrp="1"/>
          </p:cNvSpPr>
          <p:nvPr>
            <p:ph idx="1"/>
          </p:nvPr>
        </p:nvSpPr>
        <p:spPr>
          <a:xfrm>
            <a:off x="457200" y="764704"/>
            <a:ext cx="8229600" cy="5832648"/>
          </a:xfrm>
        </p:spPr>
        <p:txBody>
          <a:bodyPr>
            <a:normAutofit/>
          </a:bodyPr>
          <a:lstStyle/>
          <a:p>
            <a:r>
              <a:rPr lang="en-ZA" sz="2000" dirty="0" smtClean="0"/>
              <a:t>Aim: Targeting unemployed youth in rural areas</a:t>
            </a:r>
            <a:r>
              <a:rPr lang="en-ZA" sz="2000" dirty="0"/>
              <a:t> </a:t>
            </a:r>
            <a:r>
              <a:rPr lang="en-ZA" sz="2000" dirty="0" smtClean="0"/>
              <a:t>by replicating our youth empowerment week model. </a:t>
            </a:r>
          </a:p>
          <a:p>
            <a:r>
              <a:rPr lang="en-ZA" sz="2000" dirty="0" smtClean="0"/>
              <a:t>Objective: reach at least 3 rural areas per annum focusing on info sharing, facilitating 3 life skills workshops and provide basic computer literacy using community resources. So far we trained youth in </a:t>
            </a:r>
            <a:r>
              <a:rPr lang="en-ZA" sz="2000" dirty="0" err="1" smtClean="0"/>
              <a:t>Doring</a:t>
            </a:r>
            <a:r>
              <a:rPr lang="en-ZA" sz="2000" dirty="0" smtClean="0"/>
              <a:t> Bay, Heidelberg, </a:t>
            </a:r>
            <a:r>
              <a:rPr lang="en-ZA" sz="2000" dirty="0" err="1" smtClean="0"/>
              <a:t>Zwelihle</a:t>
            </a:r>
            <a:r>
              <a:rPr lang="en-ZA" sz="2000" dirty="0" smtClean="0"/>
              <a:t>, </a:t>
            </a:r>
            <a:r>
              <a:rPr lang="en-ZA" sz="2000" dirty="0" err="1" smtClean="0"/>
              <a:t>Arniston</a:t>
            </a:r>
            <a:r>
              <a:rPr lang="en-ZA" sz="2000" dirty="0" smtClean="0"/>
              <a:t> and </a:t>
            </a:r>
            <a:r>
              <a:rPr lang="en-ZA" sz="2000" dirty="0" err="1" smtClean="0"/>
              <a:t>Suurbraak</a:t>
            </a:r>
            <a:r>
              <a:rPr lang="en-ZA" sz="2000" dirty="0" smtClean="0"/>
              <a:t>. For 2016 we are targeting youth in the Boland region. We work through local partners since the follow up component is very important.  </a:t>
            </a:r>
          </a:p>
          <a:p>
            <a:endParaRPr lang="en-ZA" sz="2000" dirty="0"/>
          </a:p>
        </p:txBody>
      </p:sp>
      <p:pic>
        <p:nvPicPr>
          <p:cNvPr id="8194" name="Picture 2" descr="C:\Users\frankjosephjulie\Pictures\OTI certific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210" y="3717032"/>
            <a:ext cx="2742706" cy="16677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27784" y="6060035"/>
            <a:ext cx="3456384" cy="546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smtClean="0"/>
              <a:t>Nelspoort</a:t>
            </a:r>
            <a:r>
              <a:rPr lang="en-ZA" dirty="0" smtClean="0"/>
              <a:t>, </a:t>
            </a:r>
            <a:r>
              <a:rPr lang="en-ZA" dirty="0" err="1" smtClean="0"/>
              <a:t>Zwelihle</a:t>
            </a:r>
            <a:r>
              <a:rPr lang="en-ZA" dirty="0" smtClean="0"/>
              <a:t> and </a:t>
            </a:r>
            <a:r>
              <a:rPr lang="en-ZA" dirty="0" err="1" smtClean="0"/>
              <a:t>Suurbraak</a:t>
            </a:r>
            <a:r>
              <a:rPr lang="en-ZA" dirty="0" smtClean="0"/>
              <a:t> Rural Outreach</a:t>
            </a:r>
            <a:endParaRPr lang="en-ZA" dirty="0"/>
          </a:p>
        </p:txBody>
      </p:sp>
      <p:pic>
        <p:nvPicPr>
          <p:cNvPr id="57" name="Picture 56" descr="C:\Users\Frank PC\Documents\logo ypw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872" y="5742459"/>
            <a:ext cx="1295534" cy="864096"/>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149080"/>
            <a:ext cx="3148004" cy="1593379"/>
          </a:xfrm>
          <a:prstGeom prst="rect">
            <a:avLst/>
          </a:prstGeom>
        </p:spPr>
      </p:pic>
      <p:pic>
        <p:nvPicPr>
          <p:cNvPr id="7" name="Picture 2" descr="20220202_1423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4293096"/>
            <a:ext cx="2639866" cy="157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854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32" y="-65356"/>
            <a:ext cx="8229600" cy="1356760"/>
          </a:xfrm>
        </p:spPr>
        <p:txBody>
          <a:bodyPr>
            <a:normAutofit fontScale="90000"/>
          </a:bodyPr>
          <a:lstStyle/>
          <a:p>
            <a:pPr algn="ctr"/>
            <a:r>
              <a:rPr lang="en-ZA" dirty="0" smtClean="0"/>
              <a:t/>
            </a:r>
            <a:br>
              <a:rPr lang="en-ZA" dirty="0" smtClean="0"/>
            </a:br>
            <a:r>
              <a:rPr lang="en-ZA" sz="4000" dirty="0"/>
              <a:t/>
            </a:r>
            <a:br>
              <a:rPr lang="en-ZA" sz="4000" dirty="0"/>
            </a:br>
            <a:r>
              <a:rPr lang="en-ZA" sz="4000" b="1" dirty="0" smtClean="0"/>
              <a:t>Computer </a:t>
            </a:r>
            <a:r>
              <a:rPr lang="en-ZA" sz="4000" b="1" dirty="0"/>
              <a:t>and Life Skills </a:t>
            </a:r>
            <a:r>
              <a:rPr lang="en-ZA" sz="4000" b="1" dirty="0" smtClean="0"/>
              <a:t>Academy  </a:t>
            </a:r>
            <a:r>
              <a:rPr lang="en-ZA" dirty="0"/>
              <a:t/>
            </a:r>
            <a:br>
              <a:rPr lang="en-ZA" dirty="0"/>
            </a:br>
            <a:endParaRPr lang="en-ZA" b="1" dirty="0"/>
          </a:p>
        </p:txBody>
      </p:sp>
      <p:sp>
        <p:nvSpPr>
          <p:cNvPr id="3" name="Content Placeholder 2"/>
          <p:cNvSpPr>
            <a:spLocks noGrp="1"/>
          </p:cNvSpPr>
          <p:nvPr>
            <p:ph idx="1"/>
          </p:nvPr>
        </p:nvSpPr>
        <p:spPr>
          <a:xfrm>
            <a:off x="457200" y="836712"/>
            <a:ext cx="8229600" cy="5487888"/>
          </a:xfrm>
        </p:spPr>
        <p:txBody>
          <a:bodyPr>
            <a:normAutofit/>
          </a:bodyPr>
          <a:lstStyle/>
          <a:p>
            <a:pPr lvl="1"/>
            <a:r>
              <a:rPr lang="en-ZA" sz="1800" dirty="0" smtClean="0"/>
              <a:t>We offer a 8 week (</a:t>
            </a:r>
            <a:r>
              <a:rPr lang="en-ZA" sz="1800" dirty="0"/>
              <a:t>3</a:t>
            </a:r>
            <a:r>
              <a:rPr lang="en-ZA" sz="1800" dirty="0" smtClean="0"/>
              <a:t> days a week with 2 hours per session) course  in computer literacy covering Intro to computers, Typing skills, MS Word, MS Excel, MS PowerPoint, MS Access, Internet and email. A free life skills week is offered in professional </a:t>
            </a:r>
            <a:r>
              <a:rPr lang="en-ZA" sz="1800" dirty="0"/>
              <a:t>j</a:t>
            </a:r>
            <a:r>
              <a:rPr lang="en-ZA" sz="1800" dirty="0" smtClean="0"/>
              <a:t>ob </a:t>
            </a:r>
            <a:r>
              <a:rPr lang="en-ZA" sz="1800" dirty="0"/>
              <a:t>s</a:t>
            </a:r>
            <a:r>
              <a:rPr lang="en-ZA" sz="1800" dirty="0" smtClean="0"/>
              <a:t>eeking, personal </a:t>
            </a:r>
            <a:r>
              <a:rPr lang="en-ZA" sz="1800" dirty="0"/>
              <a:t>d</a:t>
            </a:r>
            <a:r>
              <a:rPr lang="en-ZA" sz="1800" dirty="0" smtClean="0"/>
              <a:t>evelopment, project and events management, money management, customer relations, professional networking, project/event management and effective stress management. Basic office admin is also included. A special </a:t>
            </a:r>
            <a:r>
              <a:rPr lang="en-ZA" sz="1800" b="1" dirty="0" smtClean="0"/>
              <a:t>Community Investment Programme</a:t>
            </a:r>
            <a:r>
              <a:rPr lang="en-ZA" sz="1800" dirty="0" smtClean="0"/>
              <a:t> targets volunteers from NPOs and community groups who receive bursaries to attend this training. Only an admin fee is charged. This training was interrupted during the Covid-19 crisis and presented online via WhatsApp. </a:t>
            </a:r>
          </a:p>
          <a:p>
            <a:pPr lvl="1"/>
            <a:endParaRPr lang="en-ZA" dirty="0"/>
          </a:p>
        </p:txBody>
      </p:sp>
      <p:sp>
        <p:nvSpPr>
          <p:cNvPr id="6" name="Rectangle 5"/>
          <p:cNvSpPr/>
          <p:nvPr/>
        </p:nvSpPr>
        <p:spPr>
          <a:xfrm>
            <a:off x="3059832" y="6260256"/>
            <a:ext cx="345638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Computer training in action! </a:t>
            </a:r>
            <a:endParaRPr lang="en-ZA" dirty="0"/>
          </a:p>
        </p:txBody>
      </p:sp>
      <p:pic>
        <p:nvPicPr>
          <p:cNvPr id="58" name="Picture 57"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47838"/>
            <a:ext cx="1295534" cy="864096"/>
          </a:xfrm>
          <a:prstGeom prst="rect">
            <a:avLst/>
          </a:prstGeom>
          <a:noFill/>
          <a:ln>
            <a:noFill/>
          </a:ln>
        </p:spPr>
      </p:pic>
      <p:pic>
        <p:nvPicPr>
          <p:cNvPr id="5122" name="Picture 2" descr="C:\Users\Frank PC\Pictures\computer training whale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05064"/>
            <a:ext cx="4391878" cy="199568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Frank PC\Pictures\online job search training - whalemark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149080"/>
            <a:ext cx="3672409" cy="1851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659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648072"/>
          </a:xfrm>
        </p:spPr>
        <p:txBody>
          <a:bodyPr>
            <a:normAutofit fontScale="90000"/>
          </a:bodyPr>
          <a:lstStyle/>
          <a:p>
            <a:pPr algn="ctr"/>
            <a:r>
              <a:rPr lang="en-ZA" b="1" dirty="0" smtClean="0"/>
              <a:t>Life skills training </a:t>
            </a:r>
            <a:endParaRPr lang="en-ZA" b="1" dirty="0"/>
          </a:p>
        </p:txBody>
      </p:sp>
      <p:sp>
        <p:nvSpPr>
          <p:cNvPr id="3" name="Content Placeholder 2"/>
          <p:cNvSpPr>
            <a:spLocks noGrp="1"/>
          </p:cNvSpPr>
          <p:nvPr>
            <p:ph idx="1"/>
          </p:nvPr>
        </p:nvSpPr>
        <p:spPr>
          <a:xfrm>
            <a:off x="457200" y="1052736"/>
            <a:ext cx="8229600" cy="5271864"/>
          </a:xfrm>
        </p:spPr>
        <p:txBody>
          <a:bodyPr/>
          <a:lstStyle/>
          <a:p>
            <a:pPr algn="ctr"/>
            <a:r>
              <a:rPr lang="en-ZA" dirty="0" smtClean="0"/>
              <a:t>Life skills sessions in action!</a:t>
            </a:r>
            <a:endParaRPr lang="en-ZA" dirty="0"/>
          </a:p>
        </p:txBody>
      </p:sp>
      <p:sp>
        <p:nvSpPr>
          <p:cNvPr id="4" name="Rectangle 3"/>
          <p:cNvSpPr/>
          <p:nvPr/>
        </p:nvSpPr>
        <p:spPr>
          <a:xfrm>
            <a:off x="663303" y="5408259"/>
            <a:ext cx="3908697" cy="591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t>A basic office admin session in progress</a:t>
            </a:r>
            <a:endParaRPr lang="en-ZA" b="1" dirty="0"/>
          </a:p>
        </p:txBody>
      </p:sp>
      <p:sp>
        <p:nvSpPr>
          <p:cNvPr id="7" name="Rectangle 6"/>
          <p:cNvSpPr/>
          <p:nvPr/>
        </p:nvSpPr>
        <p:spPr>
          <a:xfrm>
            <a:off x="4907136" y="5380639"/>
            <a:ext cx="3908697" cy="618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t>A professional job seeking </a:t>
            </a:r>
            <a:r>
              <a:rPr lang="en-ZA" b="1" dirty="0" err="1" smtClean="0"/>
              <a:t>skils</a:t>
            </a:r>
            <a:r>
              <a:rPr lang="en-ZA" b="1" dirty="0" smtClean="0"/>
              <a:t> workshop in progress</a:t>
            </a:r>
            <a:endParaRPr lang="en-ZA"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465" y="1916832"/>
            <a:ext cx="4191869" cy="2952329"/>
          </a:xfrm>
          <a:prstGeom prst="rect">
            <a:avLst/>
          </a:prstGeom>
        </p:spPr>
      </p:pic>
      <p:pic>
        <p:nvPicPr>
          <p:cNvPr id="59" name="Picture 58" descr="C:\Users\Frank PC\Documents\logo ypw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33" y="5999602"/>
            <a:ext cx="1295534" cy="757045"/>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702" y="2924944"/>
            <a:ext cx="3585195" cy="2304255"/>
          </a:xfrm>
          <a:prstGeom prst="rect">
            <a:avLst/>
          </a:prstGeom>
        </p:spPr>
      </p:pic>
    </p:spTree>
    <p:extLst>
      <p:ext uri="{BB962C8B-B14F-4D97-AF65-F5344CB8AC3E}">
        <p14:creationId xmlns:p14="http://schemas.microsoft.com/office/powerpoint/2010/main" val="3785983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p:spPr>
        <p:txBody>
          <a:bodyPr>
            <a:normAutofit fontScale="90000"/>
          </a:bodyPr>
          <a:lstStyle/>
          <a:p>
            <a:pPr algn="ctr"/>
            <a:r>
              <a:rPr lang="en-ZA" b="1" dirty="0" smtClean="0"/>
              <a:t>Other projects </a:t>
            </a:r>
            <a:endParaRPr lang="en-ZA" b="1" dirty="0"/>
          </a:p>
        </p:txBody>
      </p:sp>
      <p:sp>
        <p:nvSpPr>
          <p:cNvPr id="3" name="Content Placeholder 2"/>
          <p:cNvSpPr>
            <a:spLocks noGrp="1"/>
          </p:cNvSpPr>
          <p:nvPr>
            <p:ph idx="1"/>
          </p:nvPr>
        </p:nvSpPr>
        <p:spPr>
          <a:xfrm>
            <a:off x="457200" y="1052736"/>
            <a:ext cx="8229600" cy="5616624"/>
          </a:xfrm>
        </p:spPr>
        <p:txBody>
          <a:bodyPr>
            <a:normAutofit lnSpcReduction="10000"/>
          </a:bodyPr>
          <a:lstStyle/>
          <a:p>
            <a:r>
              <a:rPr lang="en-ZA" sz="1600" b="1" dirty="0" smtClean="0"/>
              <a:t>Practical office administration </a:t>
            </a:r>
            <a:r>
              <a:rPr lang="en-ZA" sz="1600" dirty="0" smtClean="0"/>
              <a:t>(This is 3 day practical course for beginners who would like to explore the field of office admin as career. It covers the entire spectrum of the tasks of an office administrator. Participants are also exposed to a special free session facilitated by the director on the relationship between office admin and the rest of a company/organisation. Specialists are also brought in to share skills and experiences.) Fee: R350 pp (unemployed) R400 (employed) </a:t>
            </a:r>
          </a:p>
          <a:p>
            <a:endParaRPr lang="en-ZA" sz="1600" b="1" dirty="0"/>
          </a:p>
          <a:p>
            <a:r>
              <a:rPr lang="en-ZA" sz="1600" b="1" dirty="0" smtClean="0"/>
              <a:t>Radical Car Wash </a:t>
            </a:r>
            <a:r>
              <a:rPr lang="en-ZA" sz="1600" dirty="0" smtClean="0"/>
              <a:t>(This project was started to promote employment amongst unemployed youth especially school drop outs. The focus is not just washing cars but developing career plans for the employees to pursue their passion. The car wash offers a mobile service, going to the clients, saving them time and money.) </a:t>
            </a:r>
          </a:p>
          <a:p>
            <a:endParaRPr lang="en-ZA" sz="1600" dirty="0"/>
          </a:p>
          <a:p>
            <a:r>
              <a:rPr lang="en-ZA" sz="1600" b="1" dirty="0" smtClean="0"/>
              <a:t>Youth Business Network </a:t>
            </a:r>
            <a:r>
              <a:rPr lang="en-ZA" sz="1600" dirty="0" smtClean="0"/>
              <a:t>(In response to the Covid-19 pandemic and with the decimation of jobs, this project was launched. Its aim is to support youth based businesses to move from survival to thriving. A big workshop is hosted followed by a selection of 6-8 participants over 3 months where group and individual mentoring is provided. Fee: R50 pp. A variety of guest speakers are invited to engaged with participants in various fields related to business. </a:t>
            </a:r>
          </a:p>
          <a:p>
            <a:endParaRPr lang="en-ZA" sz="1600" dirty="0"/>
          </a:p>
          <a:p>
            <a:r>
              <a:rPr lang="en-ZA" sz="1600" b="1" dirty="0" smtClean="0"/>
              <a:t>Master Train the Trainer Course </a:t>
            </a:r>
            <a:r>
              <a:rPr lang="en-ZA" sz="1600" dirty="0" smtClean="0"/>
              <a:t>(This is a 3 day course facilitated by Frank Julie and Yolanda Van Steer (assessor, moderator and skills development facilitator. It is aimed at individuals who are already in the training field but need to improve their skills or those who plan to make training and facilitation a future career.) </a:t>
            </a:r>
            <a:endParaRPr lang="en-ZA" sz="1600" dirty="0"/>
          </a:p>
        </p:txBody>
      </p:sp>
    </p:spTree>
    <p:extLst>
      <p:ext uri="{BB962C8B-B14F-4D97-AF65-F5344CB8AC3E}">
        <p14:creationId xmlns:p14="http://schemas.microsoft.com/office/powerpoint/2010/main" val="3343140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794352"/>
          </a:xfrm>
        </p:spPr>
        <p:txBody>
          <a:bodyPr>
            <a:normAutofit fontScale="90000"/>
          </a:bodyPr>
          <a:lstStyle/>
          <a:p>
            <a:pPr algn="ctr"/>
            <a:r>
              <a:rPr lang="en-ZA" b="1" dirty="0" smtClean="0"/>
              <a:t>Practical Office Admin Training</a:t>
            </a:r>
            <a:endParaRPr lang="en-ZA" b="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843880"/>
            <a:ext cx="3024336" cy="129708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G-20220315-WA0011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717031"/>
            <a:ext cx="3168352" cy="128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IMG-20220312-WA0007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5157192"/>
            <a:ext cx="3182863"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Frank PC\AppData\Local\Microsoft\Windows\INetCache\IE\LVVEXMS9\IMG-20210209-WA000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3" y="3356992"/>
            <a:ext cx="2808312" cy="1304713"/>
          </a:xfrm>
          <a:prstGeom prst="rect">
            <a:avLst/>
          </a:prstGeom>
          <a:noFill/>
          <a:ln>
            <a:noFill/>
          </a:ln>
        </p:spPr>
      </p:pic>
      <p:pic>
        <p:nvPicPr>
          <p:cNvPr id="7" name="Picture 6" descr="C:\Users\Frank PC\AppData\Local\Microsoft\Windows\INetCache\IE\LVVEXMS9\IMG-20201014-WA002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3042" y="1124744"/>
            <a:ext cx="2919318" cy="1438275"/>
          </a:xfrm>
          <a:prstGeom prst="rect">
            <a:avLst/>
          </a:prstGeom>
          <a:noFill/>
          <a:ln>
            <a:noFill/>
          </a:ln>
        </p:spPr>
      </p:pic>
    </p:spTree>
    <p:extLst>
      <p:ext uri="{BB962C8B-B14F-4D97-AF65-F5344CB8AC3E}">
        <p14:creationId xmlns:p14="http://schemas.microsoft.com/office/powerpoint/2010/main" val="3299479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fontScale="90000"/>
          </a:bodyPr>
          <a:lstStyle/>
          <a:p>
            <a:pPr algn="ctr"/>
            <a:r>
              <a:rPr lang="en-ZA" b="1" dirty="0" smtClean="0"/>
              <a:t>Feedback from students </a:t>
            </a:r>
            <a:br>
              <a:rPr lang="en-ZA" b="1" dirty="0" smtClean="0"/>
            </a:br>
            <a:endParaRPr lang="en-ZA" b="1" dirty="0"/>
          </a:p>
        </p:txBody>
      </p:sp>
      <p:sp>
        <p:nvSpPr>
          <p:cNvPr id="3" name="Content Placeholder 2"/>
          <p:cNvSpPr>
            <a:spLocks noGrp="1"/>
          </p:cNvSpPr>
          <p:nvPr>
            <p:ph idx="1"/>
          </p:nvPr>
        </p:nvSpPr>
        <p:spPr>
          <a:xfrm>
            <a:off x="457200" y="1196752"/>
            <a:ext cx="8229600" cy="5127848"/>
          </a:xfrm>
        </p:spPr>
        <p:txBody>
          <a:bodyPr>
            <a:normAutofit fontScale="70000" lnSpcReduction="20000"/>
          </a:bodyPr>
          <a:lstStyle/>
          <a:p>
            <a:r>
              <a:rPr lang="en-ZA" b="1" dirty="0" err="1"/>
              <a:t>Bernelee</a:t>
            </a:r>
            <a:r>
              <a:rPr lang="en-ZA" b="1" dirty="0"/>
              <a:t> Baker wrote:</a:t>
            </a:r>
            <a:endParaRPr lang="en-ZA" dirty="0"/>
          </a:p>
          <a:p>
            <a:r>
              <a:rPr lang="en-ZA" dirty="0"/>
              <a:t>“This was a very interesting and fun course. I have learnt </a:t>
            </a:r>
            <a:r>
              <a:rPr lang="en-ZA" dirty="0" smtClean="0"/>
              <a:t>a lot </a:t>
            </a:r>
            <a:r>
              <a:rPr lang="en-ZA" dirty="0"/>
              <a:t>within the 6weeks, where I now feel like a professional at home, by teaching my husband, based on the exercises we did in the class. Thank you YP@W.”</a:t>
            </a:r>
          </a:p>
          <a:p>
            <a:r>
              <a:rPr lang="en-ZA" dirty="0"/>
              <a:t> </a:t>
            </a:r>
          </a:p>
          <a:p>
            <a:r>
              <a:rPr lang="en-ZA" b="1" dirty="0" err="1"/>
              <a:t>Cedwyn</a:t>
            </a:r>
            <a:r>
              <a:rPr lang="en-ZA" b="1" dirty="0"/>
              <a:t> Klein wrote:</a:t>
            </a:r>
            <a:endParaRPr lang="en-ZA" dirty="0"/>
          </a:p>
          <a:p>
            <a:r>
              <a:rPr lang="en-ZA" dirty="0"/>
              <a:t>“It was very educational, uplifting and inspiring. I truly enjoyed my time here in the 6wks computer training, as well as Miss Shirley's teaching. Thank you!”</a:t>
            </a:r>
          </a:p>
          <a:p>
            <a:r>
              <a:rPr lang="en-ZA" b="1" dirty="0"/>
              <a:t> </a:t>
            </a:r>
            <a:endParaRPr lang="en-ZA" dirty="0"/>
          </a:p>
          <a:p>
            <a:r>
              <a:rPr lang="en-ZA" b="1" dirty="0"/>
              <a:t>Feedback about the practical office admin training: </a:t>
            </a:r>
            <a:endParaRPr lang="en-ZA" dirty="0"/>
          </a:p>
          <a:p>
            <a:r>
              <a:rPr lang="en-ZA" b="1" dirty="0"/>
              <a:t>Precious </a:t>
            </a:r>
            <a:r>
              <a:rPr lang="en-ZA" b="1" dirty="0" err="1"/>
              <a:t>Bigone</a:t>
            </a:r>
            <a:r>
              <a:rPr lang="en-ZA" b="1" dirty="0"/>
              <a:t> wrote: </a:t>
            </a:r>
            <a:endParaRPr lang="en-ZA" dirty="0"/>
          </a:p>
          <a:p>
            <a:r>
              <a:rPr lang="en-ZA" dirty="0"/>
              <a:t>“It was such an awesome experience to be hands on. It is an honour to be taught by a very humble and phenomenal trainer. She avails herself for every small task you ask her. I will definitely come back for more courses.”</a:t>
            </a:r>
          </a:p>
          <a:p>
            <a:r>
              <a:rPr lang="en-ZA" b="1" dirty="0"/>
              <a:t> </a:t>
            </a:r>
            <a:endParaRPr lang="en-ZA" dirty="0"/>
          </a:p>
          <a:p>
            <a:r>
              <a:rPr lang="en-ZA" b="1" dirty="0" err="1"/>
              <a:t>Shannen</a:t>
            </a:r>
            <a:r>
              <a:rPr lang="en-ZA" b="1" dirty="0"/>
              <a:t>-Lee </a:t>
            </a:r>
            <a:r>
              <a:rPr lang="en-ZA" b="1" dirty="0" err="1"/>
              <a:t>Bruinders</a:t>
            </a:r>
            <a:r>
              <a:rPr lang="en-ZA" b="1" dirty="0"/>
              <a:t>:</a:t>
            </a:r>
            <a:endParaRPr lang="en-ZA" dirty="0"/>
          </a:p>
          <a:p>
            <a:r>
              <a:rPr lang="en-ZA" dirty="0"/>
              <a:t>“I understood everything very well, the facilitator was great and had a lot of patients and </a:t>
            </a:r>
            <a:r>
              <a:rPr lang="en-ZA" dirty="0" err="1"/>
              <a:t>i</a:t>
            </a:r>
            <a:r>
              <a:rPr lang="en-ZA" dirty="0"/>
              <a:t> am truly grateful for this course. I can say that I</a:t>
            </a:r>
            <a:r>
              <a:rPr lang="en-ZA" dirty="0" smtClean="0"/>
              <a:t> </a:t>
            </a:r>
            <a:r>
              <a:rPr lang="en-ZA" dirty="0"/>
              <a:t>have definitely gain loads of knowledge.”</a:t>
            </a:r>
          </a:p>
          <a:p>
            <a:endParaRPr lang="en-ZA" dirty="0"/>
          </a:p>
        </p:txBody>
      </p:sp>
    </p:spTree>
    <p:extLst>
      <p:ext uri="{BB962C8B-B14F-4D97-AF65-F5344CB8AC3E}">
        <p14:creationId xmlns:p14="http://schemas.microsoft.com/office/powerpoint/2010/main" val="2040482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229600" cy="866360"/>
          </a:xfrm>
        </p:spPr>
        <p:txBody>
          <a:bodyPr/>
          <a:lstStyle/>
          <a:p>
            <a:pPr algn="ctr"/>
            <a:r>
              <a:rPr lang="en-ZA" b="1" dirty="0" smtClean="0"/>
              <a:t>Radical Car Wash </a:t>
            </a:r>
            <a:endParaRPr lang="en-ZA" b="1"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3284984"/>
            <a:ext cx="3030510" cy="135384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acebook_1648676447443_6915050218217275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432757"/>
            <a:ext cx="180020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20220310_1211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4842493"/>
            <a:ext cx="3295104"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20220310_1149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1750386"/>
            <a:ext cx="3446716" cy="142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61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15" y="65185"/>
            <a:ext cx="8229600" cy="1224136"/>
          </a:xfrm>
        </p:spPr>
        <p:txBody>
          <a:bodyPr>
            <a:normAutofit fontScale="90000"/>
          </a:bodyPr>
          <a:lstStyle/>
          <a:p>
            <a:pPr algn="ctr"/>
            <a:r>
              <a:rPr lang="en-ZA" b="1" dirty="0" smtClean="0"/>
              <a:t/>
            </a:r>
            <a:br>
              <a:rPr lang="en-ZA" b="1" dirty="0" smtClean="0"/>
            </a:br>
            <a:r>
              <a:rPr lang="en-ZA" b="1" dirty="0"/>
              <a:t/>
            </a:r>
            <a:br>
              <a:rPr lang="en-ZA" b="1" dirty="0"/>
            </a:br>
            <a:r>
              <a:rPr lang="en-ZA" b="1" dirty="0" smtClean="0"/>
              <a:t>Frank Julie and Associates </a:t>
            </a:r>
            <a:br>
              <a:rPr lang="en-ZA" b="1" dirty="0" smtClean="0"/>
            </a:br>
            <a:r>
              <a:rPr lang="en-ZA" b="1" dirty="0" smtClean="0"/>
              <a:t>The </a:t>
            </a:r>
            <a:r>
              <a:rPr lang="en-ZA" sz="4200" b="1" dirty="0" smtClean="0"/>
              <a:t>Incubator Strategy </a:t>
            </a:r>
            <a:endParaRPr lang="en-ZA" sz="4200" b="1" dirty="0"/>
          </a:p>
        </p:txBody>
      </p:sp>
      <p:sp>
        <p:nvSpPr>
          <p:cNvPr id="3" name="Content Placeholder 2"/>
          <p:cNvSpPr>
            <a:spLocks noGrp="1"/>
          </p:cNvSpPr>
          <p:nvPr>
            <p:ph idx="1"/>
          </p:nvPr>
        </p:nvSpPr>
        <p:spPr>
          <a:xfrm>
            <a:off x="421196" y="1268760"/>
            <a:ext cx="8722804" cy="5184576"/>
          </a:xfrm>
        </p:spPr>
        <p:txBody>
          <a:bodyPr/>
          <a:lstStyle/>
          <a:p>
            <a:pPr algn="ctr"/>
            <a:r>
              <a:rPr lang="en-ZA" sz="2200" dirty="0" smtClean="0"/>
              <a:t>1978 – 1991 (Involvement in NGO, political, student, youth, civic, cultural</a:t>
            </a:r>
            <a:r>
              <a:rPr lang="en-ZA" sz="2200" dirty="0"/>
              <a:t> </a:t>
            </a:r>
            <a:r>
              <a:rPr lang="en-ZA" sz="2200" dirty="0" smtClean="0"/>
              <a:t>and sport organisations)</a:t>
            </a:r>
          </a:p>
          <a:p>
            <a:pPr algn="ctr"/>
            <a:r>
              <a:rPr lang="en-ZA" sz="2200" dirty="0" smtClean="0"/>
              <a:t>1992 – 2003 (Launched Resource Action Group/Youth Development Network) </a:t>
            </a:r>
          </a:p>
        </p:txBody>
      </p:sp>
      <p:sp>
        <p:nvSpPr>
          <p:cNvPr id="4" name="Rectangle 3"/>
          <p:cNvSpPr/>
          <p:nvPr/>
        </p:nvSpPr>
        <p:spPr>
          <a:xfrm>
            <a:off x="827584" y="3008621"/>
            <a:ext cx="7416824" cy="57606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200" dirty="0" smtClean="0"/>
              <a:t>Frank Julie and Associates (2003-2022)</a:t>
            </a:r>
            <a:endParaRPr lang="en-ZA" sz="2200" dirty="0"/>
          </a:p>
        </p:txBody>
      </p:sp>
      <p:sp>
        <p:nvSpPr>
          <p:cNvPr id="5" name="Rectangle 4"/>
          <p:cNvSpPr/>
          <p:nvPr/>
        </p:nvSpPr>
        <p:spPr>
          <a:xfrm>
            <a:off x="827584" y="4149080"/>
            <a:ext cx="1800200"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smtClean="0"/>
              <a:t>YoungPeople@Work</a:t>
            </a:r>
            <a:endParaRPr lang="en-ZA" dirty="0"/>
          </a:p>
        </p:txBody>
      </p:sp>
      <p:sp>
        <p:nvSpPr>
          <p:cNvPr id="6" name="Rectangle 5"/>
          <p:cNvSpPr/>
          <p:nvPr/>
        </p:nvSpPr>
        <p:spPr>
          <a:xfrm>
            <a:off x="3483496" y="5121188"/>
            <a:ext cx="1800200" cy="5760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Food Relief Alliance of SA</a:t>
            </a:r>
            <a:endParaRPr lang="en-ZA" dirty="0"/>
          </a:p>
        </p:txBody>
      </p:sp>
      <p:sp>
        <p:nvSpPr>
          <p:cNvPr id="7" name="Rectangle 6"/>
          <p:cNvSpPr/>
          <p:nvPr/>
        </p:nvSpPr>
        <p:spPr>
          <a:xfrm>
            <a:off x="6444208" y="5096072"/>
            <a:ext cx="1800200"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Radical Car Wash</a:t>
            </a:r>
            <a:endParaRPr lang="en-ZA" dirty="0"/>
          </a:p>
        </p:txBody>
      </p:sp>
      <p:sp>
        <p:nvSpPr>
          <p:cNvPr id="8" name="Rectangle 7"/>
          <p:cNvSpPr/>
          <p:nvPr/>
        </p:nvSpPr>
        <p:spPr>
          <a:xfrm>
            <a:off x="3483496" y="4149080"/>
            <a:ext cx="1800200" cy="5760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People First Foundation </a:t>
            </a:r>
            <a:endParaRPr lang="en-ZA" dirty="0"/>
          </a:p>
        </p:txBody>
      </p:sp>
      <p:sp>
        <p:nvSpPr>
          <p:cNvPr id="9" name="Rectangle 8"/>
          <p:cNvSpPr/>
          <p:nvPr/>
        </p:nvSpPr>
        <p:spPr>
          <a:xfrm>
            <a:off x="6444208" y="4099611"/>
            <a:ext cx="1800200" cy="5760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t>Fund Mentoring Network </a:t>
            </a:r>
            <a:endParaRPr lang="en-ZA" sz="1600" dirty="0"/>
          </a:p>
        </p:txBody>
      </p:sp>
      <p:sp>
        <p:nvSpPr>
          <p:cNvPr id="10" name="Rectangle 9"/>
          <p:cNvSpPr/>
          <p:nvPr/>
        </p:nvSpPr>
        <p:spPr>
          <a:xfrm>
            <a:off x="823900" y="5204229"/>
            <a:ext cx="1785720"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Music Academy for Rural Youth</a:t>
            </a:r>
            <a:endParaRPr lang="en-ZA" dirty="0"/>
          </a:p>
        </p:txBody>
      </p:sp>
      <p:sp>
        <p:nvSpPr>
          <p:cNvPr id="15" name="Down Arrow 14"/>
          <p:cNvSpPr/>
          <p:nvPr/>
        </p:nvSpPr>
        <p:spPr>
          <a:xfrm flipH="1">
            <a:off x="1619672" y="3609419"/>
            <a:ext cx="288032" cy="514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Down Arrow 15"/>
          <p:cNvSpPr/>
          <p:nvPr/>
        </p:nvSpPr>
        <p:spPr>
          <a:xfrm flipH="1">
            <a:off x="1619672" y="4753417"/>
            <a:ext cx="248344" cy="414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Down Arrow 16"/>
          <p:cNvSpPr/>
          <p:nvPr/>
        </p:nvSpPr>
        <p:spPr>
          <a:xfrm flipH="1">
            <a:off x="7200292" y="3584685"/>
            <a:ext cx="288032" cy="514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Down Arrow 17"/>
          <p:cNvSpPr/>
          <p:nvPr/>
        </p:nvSpPr>
        <p:spPr>
          <a:xfrm flipH="1">
            <a:off x="4193540" y="3605882"/>
            <a:ext cx="288032" cy="514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Down Arrow 18"/>
          <p:cNvSpPr/>
          <p:nvPr/>
        </p:nvSpPr>
        <p:spPr>
          <a:xfrm flipH="1">
            <a:off x="7200292" y="4689303"/>
            <a:ext cx="288032" cy="406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Down Arrow 19"/>
          <p:cNvSpPr/>
          <p:nvPr/>
        </p:nvSpPr>
        <p:spPr>
          <a:xfrm flipH="1">
            <a:off x="4184339" y="4753416"/>
            <a:ext cx="297233" cy="3677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1" name="Picture 20"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728" y="4120808"/>
            <a:ext cx="713728" cy="632608"/>
          </a:xfrm>
          <a:prstGeom prst="rect">
            <a:avLst/>
          </a:prstGeom>
          <a:noFill/>
          <a:ln>
            <a:noFill/>
          </a:ln>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92" y="4120808"/>
            <a:ext cx="990528" cy="63260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9620" y="5204229"/>
            <a:ext cx="827836" cy="576064"/>
          </a:xfrm>
          <a:prstGeom prst="rect">
            <a:avLst/>
          </a:prstGeom>
        </p:spPr>
      </p:pic>
      <p:pic>
        <p:nvPicPr>
          <p:cNvPr id="22" name="Picture 21" descr="C:\Users\Frank PC\Pictures\Logo fm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9559" y="4081247"/>
            <a:ext cx="782230" cy="640866"/>
          </a:xfrm>
          <a:prstGeom prst="rect">
            <a:avLst/>
          </a:prstGeom>
          <a:noFill/>
          <a:extLst/>
        </p:spPr>
      </p:pic>
      <p:pic>
        <p:nvPicPr>
          <p:cNvPr id="24" name="Picture 23" descr="C:\Users\Frank PC\AppData\Local\Microsoft\Windows\INetCache\IE\15WWKTMK\FB_IMG_160432969798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5606" y="5139969"/>
            <a:ext cx="1135014" cy="619834"/>
          </a:xfrm>
          <a:prstGeom prst="rect">
            <a:avLst/>
          </a:prstGeom>
          <a:noFill/>
          <a:ln>
            <a:noFill/>
          </a:ln>
        </p:spPr>
      </p:pic>
      <p:pic>
        <p:nvPicPr>
          <p:cNvPr id="25" name="Picture 2" descr="C:\Users\Frank PC\Downloads\IMG-20220301-WA001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9559" y="5096072"/>
            <a:ext cx="782230"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567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48072"/>
          </a:xfrm>
        </p:spPr>
        <p:txBody>
          <a:bodyPr>
            <a:normAutofit fontScale="90000"/>
          </a:bodyPr>
          <a:lstStyle/>
          <a:p>
            <a:pPr algn="ctr"/>
            <a:r>
              <a:rPr lang="en-ZA" b="1" dirty="0" smtClean="0"/>
              <a:t>Youth Business Network </a:t>
            </a:r>
            <a:endParaRPr lang="en-ZA" b="1"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9952" y="3212976"/>
            <a:ext cx="3600400" cy="145784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IMG-20220304-WA0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1" y="1268760"/>
            <a:ext cx="3028819" cy="136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20220325_1120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7" y="5085184"/>
            <a:ext cx="3185101" cy="148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FB_IMG_16248860355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4869160"/>
            <a:ext cx="352839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Frank PC\AppData\Local\Microsoft\Windows\INetCache\IE\JS6TG8I6\IMG-20210412-WA001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1268759"/>
            <a:ext cx="3676650" cy="1715413"/>
          </a:xfrm>
          <a:prstGeom prst="rect">
            <a:avLst/>
          </a:prstGeom>
          <a:noFill/>
          <a:ln>
            <a:noFill/>
          </a:ln>
        </p:spPr>
      </p:pic>
      <p:pic>
        <p:nvPicPr>
          <p:cNvPr id="9" name="Picture 8" descr="C:\Users\Frank PC\AppData\Local\Microsoft\Windows\INetCache\IE\LVVEXMS9\20210306_09181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2984172"/>
            <a:ext cx="2710936" cy="1596955"/>
          </a:xfrm>
          <a:prstGeom prst="rect">
            <a:avLst/>
          </a:prstGeom>
          <a:noFill/>
          <a:ln>
            <a:noFill/>
          </a:ln>
        </p:spPr>
      </p:pic>
    </p:spTree>
    <p:extLst>
      <p:ext uri="{BB962C8B-B14F-4D97-AF65-F5344CB8AC3E}">
        <p14:creationId xmlns:p14="http://schemas.microsoft.com/office/powerpoint/2010/main" val="3967965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576064"/>
          </a:xfrm>
        </p:spPr>
        <p:txBody>
          <a:bodyPr>
            <a:normAutofit/>
          </a:bodyPr>
          <a:lstStyle/>
          <a:p>
            <a:pPr algn="ctr"/>
            <a:r>
              <a:rPr lang="en-ZA" sz="3400" b="1" dirty="0" smtClean="0"/>
              <a:t>Feedback from </a:t>
            </a:r>
            <a:r>
              <a:rPr lang="en-ZA" sz="3400" b="1" dirty="0" err="1" smtClean="0"/>
              <a:t>Jacoba</a:t>
            </a:r>
            <a:r>
              <a:rPr lang="en-ZA" sz="3400" b="1" dirty="0" smtClean="0"/>
              <a:t> Hamman</a:t>
            </a:r>
            <a:endParaRPr lang="en-ZA" sz="3400" b="1" dirty="0"/>
          </a:p>
        </p:txBody>
      </p:sp>
      <p:sp>
        <p:nvSpPr>
          <p:cNvPr id="3" name="Content Placeholder 2"/>
          <p:cNvSpPr>
            <a:spLocks noGrp="1"/>
          </p:cNvSpPr>
          <p:nvPr>
            <p:ph idx="1"/>
          </p:nvPr>
        </p:nvSpPr>
        <p:spPr>
          <a:xfrm>
            <a:off x="457200" y="980728"/>
            <a:ext cx="8229600" cy="5343872"/>
          </a:xfrm>
        </p:spPr>
        <p:txBody>
          <a:bodyPr>
            <a:normAutofit/>
          </a:bodyPr>
          <a:lstStyle/>
          <a:p>
            <a:r>
              <a:rPr lang="en-ZA" sz="1400" dirty="0"/>
              <a:t>“I am a proud business owner of a catering and food product company named WTT SWEET $EATS (PTY).I am also a proud member and mentee of the YoungPeople@Work business mentoring network. I have started my catering company through the support and mentorship of Mr Frank Julie, a friend, supporter and partner last year February. </a:t>
            </a:r>
            <a:endParaRPr lang="en-ZA" sz="1400" dirty="0" smtClean="0"/>
          </a:p>
          <a:p>
            <a:r>
              <a:rPr lang="en-ZA" sz="1400" dirty="0" smtClean="0"/>
              <a:t>Throughout </a:t>
            </a:r>
            <a:r>
              <a:rPr lang="en-ZA" sz="1400" dirty="0"/>
              <a:t>the mentorship and journey, I have learned so many things. The MAIN thing that have learned from him and these mentoring sessions coordinated by him and Vanessa Cookson, is having multiple income streams in your business. Which mean, when one income stream generates money slowly, there should be another to fill the gap and generate enough for you to be in business, to stay relevant and for your business to not DIE on you! Since the start I have implemented this strategy in my business. </a:t>
            </a:r>
            <a:endParaRPr lang="en-ZA" sz="1400" dirty="0" smtClean="0"/>
          </a:p>
          <a:p>
            <a:r>
              <a:rPr lang="en-ZA" sz="1400" dirty="0" smtClean="0"/>
              <a:t>There </a:t>
            </a:r>
            <a:r>
              <a:rPr lang="en-ZA" sz="1400" dirty="0"/>
              <a:t>are so many avenues now in which my business can prosper in and make money. For the last 1 year and a half, we have done catering for workshops, funeral, lately one or two weddings, baking cakes and biscuits and selling thereof. My husband recently joined the company and its daily operations when he was retrenched. About 6months ago we introduced our fresh produce department, to the public, where we do pre-cut/fresh cut vegetable and smoothie packs. We have been selling these products for the last 6 months to the public and the growth has been phenomenal. We have just started supplying 3 old age homes with bigger than normal veggie packs and are also looking to supply preschools, restaurants, more nursery and old age homes etc. </a:t>
            </a:r>
            <a:endParaRPr lang="en-ZA" sz="1400" dirty="0" smtClean="0"/>
          </a:p>
          <a:p>
            <a:r>
              <a:rPr lang="en-ZA" sz="1400" dirty="0" smtClean="0"/>
              <a:t>Our </a:t>
            </a:r>
            <a:r>
              <a:rPr lang="en-ZA" sz="1400" dirty="0"/>
              <a:t>clients rave about these products and love the freshness of the product itself. It's also convenient for them and the veggies are pot ready, which means they don’t have to go through the motion of having to peel and cut their veggies. Though we still have many challenges with getting our own  space ,own transport and other things, we are confident that we will soon reach that level...We have over a 1000 followers on our </a:t>
            </a:r>
            <a:r>
              <a:rPr lang="en-ZA" sz="1400" dirty="0" smtClean="0"/>
              <a:t>page. </a:t>
            </a:r>
            <a:endParaRPr lang="en-ZA" sz="1400" dirty="0"/>
          </a:p>
        </p:txBody>
      </p:sp>
    </p:spTree>
    <p:extLst>
      <p:ext uri="{BB962C8B-B14F-4D97-AF65-F5344CB8AC3E}">
        <p14:creationId xmlns:p14="http://schemas.microsoft.com/office/powerpoint/2010/main" val="358453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722344"/>
          </a:xfrm>
        </p:spPr>
        <p:txBody>
          <a:bodyPr>
            <a:normAutofit fontScale="90000"/>
          </a:bodyPr>
          <a:lstStyle/>
          <a:p>
            <a:pPr algn="ctr"/>
            <a:r>
              <a:rPr lang="en-ZA" b="1" dirty="0" smtClean="0"/>
              <a:t>Master Train the Trainer Course </a:t>
            </a:r>
            <a:endParaRPr lang="en-ZA" b="1"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2808312"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facebook_1648676339288_69150497645838355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212976"/>
            <a:ext cx="3024336"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Frank PC\AppData\Local\Microsoft\Windows\INetCache\IE\FQ61DKBT\FB_IMG_16128437229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4696316"/>
            <a:ext cx="2808312" cy="1584993"/>
          </a:xfrm>
          <a:prstGeom prst="rect">
            <a:avLst/>
          </a:prstGeom>
          <a:noFill/>
          <a:ln>
            <a:noFill/>
          </a:ln>
        </p:spPr>
      </p:pic>
    </p:spTree>
    <p:extLst>
      <p:ext uri="{BB962C8B-B14F-4D97-AF65-F5344CB8AC3E}">
        <p14:creationId xmlns:p14="http://schemas.microsoft.com/office/powerpoint/2010/main" val="4181168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48072"/>
          </a:xfrm>
        </p:spPr>
        <p:txBody>
          <a:bodyPr>
            <a:normAutofit fontScale="90000"/>
          </a:bodyPr>
          <a:lstStyle/>
          <a:p>
            <a:pPr algn="ctr"/>
            <a:r>
              <a:rPr lang="en-ZA" sz="3400" b="1" dirty="0" smtClean="0"/>
              <a:t/>
            </a:r>
            <a:br>
              <a:rPr lang="en-ZA" sz="3400" b="1" dirty="0" smtClean="0"/>
            </a:br>
            <a:r>
              <a:rPr lang="en-ZA" sz="3400" b="1" dirty="0"/>
              <a:t/>
            </a:r>
            <a:br>
              <a:rPr lang="en-ZA" sz="3400" b="1" dirty="0"/>
            </a:br>
            <a:r>
              <a:rPr lang="en-ZA" sz="3400" b="1" dirty="0" smtClean="0"/>
              <a:t/>
            </a:r>
            <a:br>
              <a:rPr lang="en-ZA" sz="3400" b="1" dirty="0" smtClean="0"/>
            </a:br>
            <a:r>
              <a:rPr lang="en-ZA" sz="3400" b="1" dirty="0"/>
              <a:t/>
            </a:r>
            <a:br>
              <a:rPr lang="en-ZA" sz="3400" b="1" dirty="0"/>
            </a:br>
            <a:r>
              <a:rPr lang="en-ZA" sz="3400" b="1" dirty="0" smtClean="0"/>
              <a:t>Feedback from Bridgette Adonis</a:t>
            </a:r>
            <a:br>
              <a:rPr lang="en-ZA" sz="3400" b="1" dirty="0" smtClean="0"/>
            </a:br>
            <a:endParaRPr lang="en-ZA" sz="3400" b="1" dirty="0"/>
          </a:p>
        </p:txBody>
      </p:sp>
      <p:sp>
        <p:nvSpPr>
          <p:cNvPr id="3" name="Content Placeholder 2"/>
          <p:cNvSpPr>
            <a:spLocks noGrp="1"/>
          </p:cNvSpPr>
          <p:nvPr>
            <p:ph idx="1"/>
          </p:nvPr>
        </p:nvSpPr>
        <p:spPr>
          <a:xfrm>
            <a:off x="457200" y="980728"/>
            <a:ext cx="8229600" cy="5343872"/>
          </a:xfrm>
        </p:spPr>
        <p:txBody>
          <a:bodyPr>
            <a:normAutofit/>
          </a:bodyPr>
          <a:lstStyle/>
          <a:p>
            <a:r>
              <a:rPr lang="en-ZA" sz="1900" dirty="0"/>
              <a:t>I would like to take this opportunity to thank you for affording me the opportunity to sit in with Shirley on Tuesday and just absorb the brilliance of her work. She is very gentle and genuine with her learners and definitely knows how to read the need or identify learner styles.  </a:t>
            </a:r>
            <a:endParaRPr lang="en-ZA" sz="1900" dirty="0" smtClean="0"/>
          </a:p>
          <a:p>
            <a:endParaRPr lang="en-ZA" sz="1900" dirty="0"/>
          </a:p>
          <a:p>
            <a:r>
              <a:rPr lang="en-ZA" sz="1900" dirty="0" smtClean="0"/>
              <a:t>The </a:t>
            </a:r>
            <a:r>
              <a:rPr lang="en-ZA" sz="1900" dirty="0"/>
              <a:t>students were very much engaged and acknowledgement of each of them can contribute. Her lesson was well prepared and I thoroughly enjoyed listening to her voice. I really would have loved to see more of the 6 week training, in order to evaluate or elaborate more. </a:t>
            </a:r>
            <a:endParaRPr lang="en-ZA" sz="1900" dirty="0" smtClean="0"/>
          </a:p>
          <a:p>
            <a:endParaRPr lang="en-ZA" sz="1900" dirty="0"/>
          </a:p>
          <a:p>
            <a:r>
              <a:rPr lang="en-ZA" sz="1900" dirty="0" smtClean="0"/>
              <a:t>I </a:t>
            </a:r>
            <a:r>
              <a:rPr lang="en-ZA" sz="1900" dirty="0"/>
              <a:t>could definitely link the theory and practical almost immediately...much to my surprise.  I look forward to joining you guys again as I feel there's so much more I can and should learn, not only in this industry but for myself personally. Regards. (Bridgette Adonis, Facilitator, Children Have a Dream Foundation)</a:t>
            </a:r>
            <a:r>
              <a:rPr lang="en-ZA" sz="1900" b="1" dirty="0"/>
              <a:t> </a:t>
            </a:r>
            <a:endParaRPr lang="en-ZA" sz="1900" dirty="0"/>
          </a:p>
          <a:p>
            <a:endParaRPr lang="en-ZA" dirty="0"/>
          </a:p>
        </p:txBody>
      </p:sp>
    </p:spTree>
    <p:extLst>
      <p:ext uri="{BB962C8B-B14F-4D97-AF65-F5344CB8AC3E}">
        <p14:creationId xmlns:p14="http://schemas.microsoft.com/office/powerpoint/2010/main" val="1931387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43" y="188640"/>
            <a:ext cx="8229600" cy="720080"/>
          </a:xfrm>
        </p:spPr>
        <p:txBody>
          <a:bodyPr>
            <a:normAutofit/>
          </a:bodyPr>
          <a:lstStyle/>
          <a:p>
            <a:pPr algn="ctr"/>
            <a:r>
              <a:rPr lang="en-ZA" sz="4000" b="1" dirty="0" smtClean="0"/>
              <a:t>Our approach to life skills training</a:t>
            </a:r>
            <a:endParaRPr lang="en-ZA" sz="4000" b="1" dirty="0"/>
          </a:p>
        </p:txBody>
      </p:sp>
      <p:sp>
        <p:nvSpPr>
          <p:cNvPr id="3" name="Content Placeholder 2"/>
          <p:cNvSpPr>
            <a:spLocks noGrp="1"/>
          </p:cNvSpPr>
          <p:nvPr>
            <p:ph idx="1"/>
          </p:nvPr>
        </p:nvSpPr>
        <p:spPr>
          <a:xfrm>
            <a:off x="457200" y="1196752"/>
            <a:ext cx="8229600" cy="5328592"/>
          </a:xfrm>
        </p:spPr>
        <p:txBody>
          <a:bodyPr>
            <a:normAutofit/>
          </a:bodyPr>
          <a:lstStyle/>
          <a:p>
            <a:r>
              <a:rPr lang="en-ZA" sz="1900" dirty="0" smtClean="0"/>
              <a:t>Our life skills intervention is part of offering a holistic intervention to youth unemployment. Instead of just focusing on finding employment and keeping  a job, the focus is on finding oneself. The aim is to develop a consciousness of self, understanding life in a rapidly changing and unpredictable world where the job market is in constant flux. </a:t>
            </a:r>
          </a:p>
          <a:p>
            <a:r>
              <a:rPr lang="en-ZA" sz="1900" dirty="0" smtClean="0"/>
              <a:t>Our focus is not just to provide a docile labour force to the economy but youth who are critical about the nature of the economy and how it is designed to serve the interest of a few. We also create awareness of rights of employees in line with current legislation protecting them.  </a:t>
            </a:r>
          </a:p>
          <a:p>
            <a:r>
              <a:rPr lang="en-ZA" sz="1900" dirty="0" smtClean="0"/>
              <a:t>We have discovered that many participants are attracted to our admin workshops. We are not yet certain why this is so but we usually record at least 250-300 enquiries and 80-100 participants to these workshops. Our approach is to use these workshops as a feeder to our life skills week (4 workshops) and computer classes. This has proved very successful and has enhanced our quantitative impact. </a:t>
            </a:r>
          </a:p>
          <a:p>
            <a:endParaRPr lang="en-ZA" sz="1900" dirty="0"/>
          </a:p>
        </p:txBody>
      </p:sp>
      <p:pic>
        <p:nvPicPr>
          <p:cNvPr id="4" name="Picture 3"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805264"/>
            <a:ext cx="1383338" cy="912998"/>
          </a:xfrm>
          <a:prstGeom prst="rect">
            <a:avLst/>
          </a:prstGeom>
          <a:noFill/>
          <a:ln>
            <a:noFill/>
          </a:ln>
        </p:spPr>
      </p:pic>
    </p:spTree>
    <p:extLst>
      <p:ext uri="{BB962C8B-B14F-4D97-AF65-F5344CB8AC3E}">
        <p14:creationId xmlns:p14="http://schemas.microsoft.com/office/powerpoint/2010/main" val="3315520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a:bodyPr>
          <a:lstStyle/>
          <a:p>
            <a:pPr algn="ctr"/>
            <a:r>
              <a:rPr lang="en-ZA" sz="3800" b="1" dirty="0" smtClean="0"/>
              <a:t>Our approach to learning and education </a:t>
            </a:r>
            <a:endParaRPr lang="en-ZA" sz="3800" b="1" dirty="0"/>
          </a:p>
        </p:txBody>
      </p:sp>
      <p:sp>
        <p:nvSpPr>
          <p:cNvPr id="3" name="Content Placeholder 2"/>
          <p:cNvSpPr>
            <a:spLocks noGrp="1"/>
          </p:cNvSpPr>
          <p:nvPr>
            <p:ph idx="1"/>
          </p:nvPr>
        </p:nvSpPr>
        <p:spPr>
          <a:xfrm>
            <a:off x="457200" y="980728"/>
            <a:ext cx="8229600" cy="5544616"/>
          </a:xfrm>
        </p:spPr>
        <p:txBody>
          <a:bodyPr>
            <a:normAutofit/>
          </a:bodyPr>
          <a:lstStyle/>
          <a:p>
            <a:pPr algn="ctr"/>
            <a:r>
              <a:rPr lang="en-ZA" sz="2000" b="1" dirty="0" smtClean="0"/>
              <a:t>Our approach to learning and education is premised on 3 adult learning theories:</a:t>
            </a:r>
          </a:p>
          <a:p>
            <a:r>
              <a:rPr lang="en-ZA" sz="2000" b="1" dirty="0" smtClean="0"/>
              <a:t>Experiential learning </a:t>
            </a:r>
            <a:r>
              <a:rPr lang="en-ZA" sz="2000" dirty="0" smtClean="0"/>
              <a:t>(making use of the real life experiences of participants to understand certain concepts applying a process of conscious reflection.) </a:t>
            </a:r>
          </a:p>
          <a:p>
            <a:r>
              <a:rPr lang="en-ZA" sz="2000" b="1" dirty="0" smtClean="0"/>
              <a:t>Popular education </a:t>
            </a:r>
            <a:r>
              <a:rPr lang="en-ZA" sz="2000" dirty="0" smtClean="0"/>
              <a:t>(Based on the work of Paulo Freire, we create awareness about power relations in the process of building knowledge. Participants and trainers are treated as equals. Our focus is to sharpen awareness about the need for social change instead of just slavishly accepting the status quo.) </a:t>
            </a:r>
          </a:p>
          <a:p>
            <a:r>
              <a:rPr lang="en-ZA" sz="2000" b="1" dirty="0" smtClean="0"/>
              <a:t>Situated learning </a:t>
            </a:r>
            <a:r>
              <a:rPr lang="en-ZA" sz="2000" dirty="0" smtClean="0"/>
              <a:t>(based on the work Prof Jean Lave and Prof Eric Wenger, we promote learning by doing. Learners learning processes are respected and there is no pass or fail approach. Instead learning is viewed as a continuous journey of self-discovery. Learners are encouraged to become active participants in a community of practice and all potential barriers are removed to facilitate such participation. </a:t>
            </a:r>
            <a:endParaRPr lang="en-ZA" sz="2000" dirty="0"/>
          </a:p>
        </p:txBody>
      </p:sp>
    </p:spTree>
    <p:extLst>
      <p:ext uri="{BB962C8B-B14F-4D97-AF65-F5344CB8AC3E}">
        <p14:creationId xmlns:p14="http://schemas.microsoft.com/office/powerpoint/2010/main" val="1261325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rmAutofit fontScale="90000"/>
          </a:bodyPr>
          <a:lstStyle/>
          <a:p>
            <a:pPr algn="ctr"/>
            <a:r>
              <a:rPr lang="en-ZA" b="1" dirty="0" smtClean="0"/>
              <a:t>Our strategic partners </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7606189"/>
              </p:ext>
            </p:extLst>
          </p:nvPr>
        </p:nvGraphicFramePr>
        <p:xfrm>
          <a:off x="467544" y="692695"/>
          <a:ext cx="8229600" cy="6073121"/>
        </p:xfrm>
        <a:graphic>
          <a:graphicData uri="http://schemas.openxmlformats.org/drawingml/2006/table">
            <a:tbl>
              <a:tblPr firstRow="1" bandRow="1">
                <a:tableStyleId>{5C22544A-7EE6-4342-B048-85BDC9FD1C3A}</a:tableStyleId>
              </a:tblPr>
              <a:tblGrid>
                <a:gridCol w="3610744"/>
                <a:gridCol w="4618856"/>
              </a:tblGrid>
              <a:tr h="221743">
                <a:tc>
                  <a:txBody>
                    <a:bodyPr/>
                    <a:lstStyle/>
                    <a:p>
                      <a:r>
                        <a:rPr lang="en-ZA" dirty="0" smtClean="0"/>
                        <a:t>Partner </a:t>
                      </a:r>
                      <a:endParaRPr lang="en-ZA" dirty="0"/>
                    </a:p>
                  </a:txBody>
                  <a:tcPr/>
                </a:tc>
                <a:tc>
                  <a:txBody>
                    <a:bodyPr/>
                    <a:lstStyle/>
                    <a:p>
                      <a:r>
                        <a:rPr lang="en-ZA" dirty="0" smtClean="0"/>
                        <a:t>Value added </a:t>
                      </a:r>
                      <a:endParaRPr lang="en-ZA" dirty="0"/>
                    </a:p>
                  </a:txBody>
                  <a:tcPr/>
                </a:tc>
              </a:tr>
              <a:tr h="1074401">
                <a:tc>
                  <a:txBody>
                    <a:bodyPr/>
                    <a:lstStyle/>
                    <a:p>
                      <a:r>
                        <a:rPr lang="en-ZA" sz="1600" dirty="0" smtClean="0"/>
                        <a:t>Department of Labour </a:t>
                      </a:r>
                    </a:p>
                    <a:p>
                      <a:endParaRPr lang="en-ZA" sz="1600" dirty="0" smtClean="0"/>
                    </a:p>
                    <a:p>
                      <a:r>
                        <a:rPr lang="en-ZA" sz="1600" dirty="0" smtClean="0"/>
                        <a:t>Freedom</a:t>
                      </a:r>
                      <a:r>
                        <a:rPr lang="en-ZA" sz="1600" baseline="0" dirty="0" smtClean="0"/>
                        <a:t> SA </a:t>
                      </a:r>
                    </a:p>
                    <a:p>
                      <a:r>
                        <a:rPr lang="en-ZA" sz="1600" baseline="0" dirty="0" err="1" smtClean="0"/>
                        <a:t>Nsfas</a:t>
                      </a:r>
                      <a:r>
                        <a:rPr lang="en-ZA" sz="1600" baseline="0" dirty="0" smtClean="0"/>
                        <a:t> </a:t>
                      </a:r>
                    </a:p>
                  </a:txBody>
                  <a:tcPr/>
                </a:tc>
                <a:tc>
                  <a:txBody>
                    <a:bodyPr/>
                    <a:lstStyle/>
                    <a:p>
                      <a:r>
                        <a:rPr lang="en-ZA" sz="1600" dirty="0" smtClean="0"/>
                        <a:t>Register youth on their  database;</a:t>
                      </a:r>
                      <a:r>
                        <a:rPr lang="en-ZA" sz="1600" baseline="0" dirty="0" smtClean="0"/>
                        <a:t> share valuable information </a:t>
                      </a:r>
                    </a:p>
                    <a:p>
                      <a:r>
                        <a:rPr lang="en-ZA" sz="1600" baseline="0" dirty="0" smtClean="0"/>
                        <a:t>Clearing criminal records</a:t>
                      </a:r>
                    </a:p>
                    <a:p>
                      <a:r>
                        <a:rPr lang="en-ZA" sz="1600" baseline="0" dirty="0" smtClean="0"/>
                        <a:t>Bursaries for tertiary education </a:t>
                      </a:r>
                    </a:p>
                  </a:txBody>
                  <a:tcPr/>
                </a:tc>
              </a:tr>
              <a:tr h="805105">
                <a:tc>
                  <a:txBody>
                    <a:bodyPr/>
                    <a:lstStyle/>
                    <a:p>
                      <a:r>
                        <a:rPr lang="en-ZA" sz="1600" dirty="0" err="1" smtClean="0"/>
                        <a:t>RLabs</a:t>
                      </a:r>
                      <a:r>
                        <a:rPr lang="en-ZA" sz="1600" dirty="0" smtClean="0"/>
                        <a:t> Social Media</a:t>
                      </a:r>
                      <a:r>
                        <a:rPr lang="en-ZA" sz="1600" baseline="0" dirty="0" smtClean="0"/>
                        <a:t> Academy </a:t>
                      </a:r>
                      <a:endParaRPr lang="en-ZA" sz="1600" dirty="0"/>
                    </a:p>
                  </a:txBody>
                  <a:tcPr/>
                </a:tc>
                <a:tc>
                  <a:txBody>
                    <a:bodyPr/>
                    <a:lstStyle/>
                    <a:p>
                      <a:r>
                        <a:rPr lang="en-ZA" sz="1600" dirty="0" smtClean="0"/>
                        <a:t>Offers</a:t>
                      </a:r>
                      <a:r>
                        <a:rPr lang="en-ZA" sz="1600" baseline="0" dirty="0" smtClean="0"/>
                        <a:t> free scholarships in social media, project management, photography, events management, web design, entrepreneurship , office management</a:t>
                      </a:r>
                      <a:endParaRPr lang="en-ZA" sz="1600" dirty="0"/>
                    </a:p>
                  </a:txBody>
                  <a:tcPr/>
                </a:tc>
              </a:tr>
              <a:tr h="805105">
                <a:tc>
                  <a:txBody>
                    <a:bodyPr/>
                    <a:lstStyle/>
                    <a:p>
                      <a:r>
                        <a:rPr lang="en-ZA" sz="1600" dirty="0" err="1" smtClean="0"/>
                        <a:t>Dreamworker</a:t>
                      </a:r>
                      <a:endParaRPr lang="en-ZA" sz="1600" dirty="0" smtClean="0"/>
                    </a:p>
                    <a:p>
                      <a:endParaRPr lang="en-ZA" sz="1600" dirty="0" smtClean="0"/>
                    </a:p>
                    <a:p>
                      <a:r>
                        <a:rPr lang="en-ZA" sz="1600" dirty="0" smtClean="0"/>
                        <a:t>Ladies Now </a:t>
                      </a:r>
                      <a:endParaRPr lang="en-ZA" sz="1600" dirty="0"/>
                    </a:p>
                  </a:txBody>
                  <a:tcPr/>
                </a:tc>
                <a:tc>
                  <a:txBody>
                    <a:bodyPr/>
                    <a:lstStyle/>
                    <a:p>
                      <a:r>
                        <a:rPr lang="en-ZA" sz="1600" dirty="0" smtClean="0"/>
                        <a:t>Interview</a:t>
                      </a:r>
                      <a:r>
                        <a:rPr lang="en-ZA" sz="1600" baseline="0" dirty="0" smtClean="0"/>
                        <a:t> and register  the unemployed to match their skills with available jobs. </a:t>
                      </a:r>
                    </a:p>
                    <a:p>
                      <a:r>
                        <a:rPr lang="en-ZA" sz="1600" baseline="0" dirty="0" smtClean="0"/>
                        <a:t>Driving lessons </a:t>
                      </a:r>
                      <a:endParaRPr lang="en-ZA" sz="1600" dirty="0"/>
                    </a:p>
                  </a:txBody>
                  <a:tcPr/>
                </a:tc>
              </a:tr>
              <a:tr h="528618">
                <a:tc>
                  <a:txBody>
                    <a:bodyPr/>
                    <a:lstStyle/>
                    <a:p>
                      <a:r>
                        <a:rPr lang="en-ZA" sz="1600" baseline="0" dirty="0" smtClean="0"/>
                        <a:t>Hair Aid Academy </a:t>
                      </a:r>
                    </a:p>
                    <a:p>
                      <a:r>
                        <a:rPr lang="en-ZA" sz="1600" baseline="0" dirty="0" smtClean="0"/>
                        <a:t>Food Relief Alliance of SA </a:t>
                      </a:r>
                      <a:endParaRPr lang="en-ZA" sz="1600" dirty="0"/>
                    </a:p>
                  </a:txBody>
                  <a:tcPr/>
                </a:tc>
                <a:tc>
                  <a:txBody>
                    <a:bodyPr/>
                    <a:lstStyle/>
                    <a:p>
                      <a:r>
                        <a:rPr lang="en-ZA" sz="1600" dirty="0" smtClean="0"/>
                        <a:t>Offers hairdressing</a:t>
                      </a:r>
                      <a:r>
                        <a:rPr lang="en-ZA" sz="1600" baseline="0" dirty="0" smtClean="0"/>
                        <a:t> </a:t>
                      </a:r>
                      <a:r>
                        <a:rPr lang="en-ZA" sz="1600" baseline="0" dirty="0" err="1" smtClean="0"/>
                        <a:t>learnerships</a:t>
                      </a:r>
                      <a:r>
                        <a:rPr lang="en-ZA" sz="1600" baseline="0" dirty="0" smtClean="0"/>
                        <a:t> to participants</a:t>
                      </a:r>
                    </a:p>
                    <a:p>
                      <a:r>
                        <a:rPr lang="en-ZA" sz="1600" baseline="0" dirty="0" smtClean="0"/>
                        <a:t>Offers free computer training space </a:t>
                      </a:r>
                      <a:endParaRPr lang="en-ZA" sz="1600" dirty="0"/>
                    </a:p>
                  </a:txBody>
                  <a:tcPr/>
                </a:tc>
              </a:tr>
              <a:tr h="328006">
                <a:tc>
                  <a:txBody>
                    <a:bodyPr/>
                    <a:lstStyle/>
                    <a:p>
                      <a:r>
                        <a:rPr lang="en-ZA" sz="1600" dirty="0" smtClean="0"/>
                        <a:t>Community libraries</a:t>
                      </a:r>
                      <a:r>
                        <a:rPr lang="en-ZA" sz="1600" baseline="0" dirty="0" smtClean="0"/>
                        <a:t> </a:t>
                      </a:r>
                      <a:endParaRPr lang="en-ZA" sz="1600" dirty="0"/>
                    </a:p>
                  </a:txBody>
                  <a:tcPr/>
                </a:tc>
                <a:tc>
                  <a:txBody>
                    <a:bodyPr/>
                    <a:lstStyle/>
                    <a:p>
                      <a:r>
                        <a:rPr lang="en-ZA" sz="1600" dirty="0" smtClean="0"/>
                        <a:t>Offers free space and computers for training </a:t>
                      </a:r>
                      <a:endParaRPr lang="en-ZA" sz="1600" dirty="0"/>
                    </a:p>
                  </a:txBody>
                  <a:tcPr/>
                </a:tc>
              </a:tr>
              <a:tr h="566555">
                <a:tc>
                  <a:txBody>
                    <a:bodyPr/>
                    <a:lstStyle/>
                    <a:p>
                      <a:r>
                        <a:rPr lang="en-ZA" sz="1600" dirty="0" smtClean="0"/>
                        <a:t>Harambee/I-College</a:t>
                      </a:r>
                      <a:r>
                        <a:rPr lang="en-ZA" sz="1600" baseline="0" dirty="0" smtClean="0"/>
                        <a:t>/</a:t>
                      </a:r>
                      <a:r>
                        <a:rPr lang="en-ZA" sz="1600" baseline="0" dirty="0" err="1" smtClean="0"/>
                        <a:t>MfesaneAdcorp</a:t>
                      </a:r>
                      <a:r>
                        <a:rPr lang="en-ZA" sz="1600" baseline="0" dirty="0" smtClean="0"/>
                        <a:t> Blu</a:t>
                      </a:r>
                      <a:endParaRPr lang="en-ZA" sz="1600" dirty="0"/>
                    </a:p>
                  </a:txBody>
                  <a:tcPr/>
                </a:tc>
                <a:tc>
                  <a:txBody>
                    <a:bodyPr/>
                    <a:lstStyle/>
                    <a:p>
                      <a:r>
                        <a:rPr lang="en-ZA" sz="1600" dirty="0" smtClean="0"/>
                        <a:t>Offers</a:t>
                      </a:r>
                      <a:r>
                        <a:rPr lang="en-ZA" sz="1600" baseline="0" dirty="0" smtClean="0"/>
                        <a:t>  job placement and training opportunities </a:t>
                      </a:r>
                      <a:endParaRPr lang="en-ZA" sz="1600" dirty="0"/>
                    </a:p>
                  </a:txBody>
                  <a:tcPr/>
                </a:tc>
              </a:tr>
              <a:tr h="328006">
                <a:tc>
                  <a:txBody>
                    <a:bodyPr/>
                    <a:lstStyle/>
                    <a:p>
                      <a:r>
                        <a:rPr lang="en-ZA" sz="1600" dirty="0" smtClean="0"/>
                        <a:t>Community</a:t>
                      </a:r>
                      <a:r>
                        <a:rPr lang="en-ZA" sz="1600" baseline="0" dirty="0" smtClean="0"/>
                        <a:t> libraries </a:t>
                      </a:r>
                      <a:endParaRPr lang="en-ZA" sz="1600" dirty="0"/>
                    </a:p>
                  </a:txBody>
                  <a:tcPr/>
                </a:tc>
                <a:tc>
                  <a:txBody>
                    <a:bodyPr/>
                    <a:lstStyle/>
                    <a:p>
                      <a:r>
                        <a:rPr lang="en-ZA" sz="1600" dirty="0" smtClean="0"/>
                        <a:t>Job shadowing</a:t>
                      </a:r>
                      <a:r>
                        <a:rPr lang="en-ZA" sz="1600" baseline="0" dirty="0" smtClean="0"/>
                        <a:t> opportunities </a:t>
                      </a:r>
                      <a:endParaRPr lang="en-ZA" sz="1600" dirty="0"/>
                    </a:p>
                  </a:txBody>
                  <a:tcPr/>
                </a:tc>
              </a:tr>
              <a:tr h="566555">
                <a:tc>
                  <a:txBody>
                    <a:bodyPr/>
                    <a:lstStyle/>
                    <a:p>
                      <a:r>
                        <a:rPr lang="en-ZA" sz="1600" dirty="0" smtClean="0"/>
                        <a:t>Media (Community radio</a:t>
                      </a:r>
                      <a:r>
                        <a:rPr lang="en-ZA" sz="1600" baseline="0" dirty="0" smtClean="0"/>
                        <a:t>, Cape Town T</a:t>
                      </a:r>
                      <a:r>
                        <a:rPr lang="en-ZA" sz="1600" dirty="0" smtClean="0"/>
                        <a:t>V</a:t>
                      </a:r>
                      <a:r>
                        <a:rPr lang="en-ZA" sz="1600" baseline="0" dirty="0" smtClean="0"/>
                        <a:t> and newspapers)  </a:t>
                      </a:r>
                      <a:endParaRPr lang="en-ZA" sz="1600" dirty="0"/>
                    </a:p>
                  </a:txBody>
                  <a:tcPr/>
                </a:tc>
                <a:tc>
                  <a:txBody>
                    <a:bodyPr/>
                    <a:lstStyle/>
                    <a:p>
                      <a:r>
                        <a:rPr lang="en-ZA" sz="1600" dirty="0" smtClean="0"/>
                        <a:t>Access</a:t>
                      </a:r>
                      <a:r>
                        <a:rPr lang="en-ZA" sz="1600" baseline="0" dirty="0" smtClean="0"/>
                        <a:t> to free airtime to market our work </a:t>
                      </a:r>
                      <a:endParaRPr lang="en-ZA" sz="1600" dirty="0"/>
                    </a:p>
                  </a:txBody>
                  <a:tcPr/>
                </a:tc>
              </a:tr>
              <a:tr h="566555">
                <a:tc>
                  <a:txBody>
                    <a:bodyPr/>
                    <a:lstStyle/>
                    <a:p>
                      <a:r>
                        <a:rPr lang="en-ZA" sz="1600" dirty="0" err="1" smtClean="0"/>
                        <a:t>Kolping</a:t>
                      </a:r>
                      <a:r>
                        <a:rPr lang="en-ZA" sz="1600" baseline="0" dirty="0" smtClean="0"/>
                        <a:t> SA / New Day United </a:t>
                      </a:r>
                      <a:endParaRPr lang="en-ZA" sz="1600" dirty="0"/>
                    </a:p>
                  </a:txBody>
                  <a:tcPr/>
                </a:tc>
                <a:tc>
                  <a:txBody>
                    <a:bodyPr/>
                    <a:lstStyle/>
                    <a:p>
                      <a:r>
                        <a:rPr lang="en-ZA" sz="1600" dirty="0" smtClean="0"/>
                        <a:t>Offers bursaries</a:t>
                      </a:r>
                      <a:r>
                        <a:rPr lang="en-ZA" sz="1600" baseline="0" dirty="0" smtClean="0"/>
                        <a:t> in the field of home-based care, hairdressing, plumbing, welding, office admin, etc.</a:t>
                      </a:r>
                      <a:endParaRPr lang="en-ZA" sz="1600" dirty="0"/>
                    </a:p>
                  </a:txBody>
                  <a:tcPr/>
                </a:tc>
              </a:tr>
            </a:tbl>
          </a:graphicData>
        </a:graphic>
      </p:graphicFrame>
    </p:spTree>
    <p:extLst>
      <p:ext uri="{BB962C8B-B14F-4D97-AF65-F5344CB8AC3E}">
        <p14:creationId xmlns:p14="http://schemas.microsoft.com/office/powerpoint/2010/main" val="3250875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59" y="188640"/>
            <a:ext cx="8229600" cy="648072"/>
          </a:xfrm>
        </p:spPr>
        <p:txBody>
          <a:bodyPr>
            <a:normAutofit fontScale="90000"/>
          </a:bodyPr>
          <a:lstStyle/>
          <a:p>
            <a:pPr algn="r"/>
            <a:r>
              <a:rPr lang="en-ZA" b="1" dirty="0" smtClean="0"/>
              <a:t>About partnership development</a:t>
            </a:r>
            <a:endParaRPr lang="en-ZA" b="1" dirty="0"/>
          </a:p>
        </p:txBody>
      </p:sp>
      <p:sp>
        <p:nvSpPr>
          <p:cNvPr id="3" name="Content Placeholder 2"/>
          <p:cNvSpPr>
            <a:spLocks noGrp="1"/>
          </p:cNvSpPr>
          <p:nvPr>
            <p:ph idx="1"/>
          </p:nvPr>
        </p:nvSpPr>
        <p:spPr>
          <a:xfrm>
            <a:off x="457200" y="980728"/>
            <a:ext cx="8229600" cy="5877272"/>
          </a:xfrm>
        </p:spPr>
        <p:txBody>
          <a:bodyPr>
            <a:normAutofit fontScale="77500" lnSpcReduction="20000"/>
          </a:bodyPr>
          <a:lstStyle/>
          <a:p>
            <a:r>
              <a:rPr lang="en-ZA" sz="2300" b="1" dirty="0" smtClean="0"/>
              <a:t>Our approach to networking</a:t>
            </a:r>
          </a:p>
          <a:p>
            <a:r>
              <a:rPr lang="en-ZA" sz="2300" dirty="0" smtClean="0"/>
              <a:t>We are very strategic about who we network with. Unless an organisation is directly involved in adding value to an unemployed person, we are very sceptical about working together. This is because it takes lots of times and resources to maintain network relationships. </a:t>
            </a:r>
          </a:p>
          <a:p>
            <a:r>
              <a:rPr lang="en-ZA" sz="2300" dirty="0" smtClean="0"/>
              <a:t>We expect our network partners to report to us about unemployed youth referred to them or signed up by them during our workshops. </a:t>
            </a:r>
          </a:p>
          <a:p>
            <a:r>
              <a:rPr lang="en-ZA" sz="2300" dirty="0" smtClean="0"/>
              <a:t>Our network relationships are based entirely on win-win. We create the space for our partners to have access to unemployed youth. This enables them to sign up candidates for their  respective programmes. </a:t>
            </a:r>
            <a:endParaRPr lang="en-ZA" sz="2300" dirty="0"/>
          </a:p>
          <a:p>
            <a:r>
              <a:rPr lang="en-ZA" sz="2300" dirty="0" smtClean="0"/>
              <a:t>Over the last 4 years we recruited new partners and stopped relationships with others based on our criteria of partnership development. </a:t>
            </a:r>
          </a:p>
          <a:p>
            <a:pPr marL="0" indent="0">
              <a:buNone/>
            </a:pPr>
            <a:endParaRPr lang="en-ZA" sz="1800" dirty="0" smtClean="0"/>
          </a:p>
          <a:p>
            <a:endParaRPr lang="en-ZA" dirty="0"/>
          </a:p>
          <a:p>
            <a:endParaRPr lang="en-ZA" dirty="0" smtClean="0"/>
          </a:p>
          <a:p>
            <a:endParaRPr lang="en-ZA" dirty="0"/>
          </a:p>
          <a:p>
            <a:endParaRPr lang="en-ZA" dirty="0" smtClean="0"/>
          </a:p>
          <a:p>
            <a:endParaRPr lang="en-ZA" dirty="0"/>
          </a:p>
          <a:p>
            <a:endParaRPr lang="en-ZA" dirty="0" smtClean="0"/>
          </a:p>
          <a:p>
            <a:endParaRPr lang="en-ZA" sz="1800" b="1" dirty="0" smtClean="0"/>
          </a:p>
          <a:p>
            <a:r>
              <a:rPr lang="en-ZA" sz="1600" b="1" dirty="0" err="1" smtClean="0"/>
              <a:t>Rlabs</a:t>
            </a:r>
            <a:r>
              <a:rPr lang="en-ZA" sz="1600" b="1" dirty="0" smtClean="0"/>
              <a:t> Social Media Academy 			Harambee Youth Employment </a:t>
            </a:r>
            <a:endParaRPr lang="en-ZA" sz="1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485" y="4581128"/>
            <a:ext cx="3866048" cy="15994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08" y="4005064"/>
            <a:ext cx="3672408" cy="1671463"/>
          </a:xfrm>
          <a:prstGeom prst="rect">
            <a:avLst/>
          </a:prstGeom>
        </p:spPr>
      </p:pic>
    </p:spTree>
    <p:extLst>
      <p:ext uri="{BB962C8B-B14F-4D97-AF65-F5344CB8AC3E}">
        <p14:creationId xmlns:p14="http://schemas.microsoft.com/office/powerpoint/2010/main" val="378513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24" y="164108"/>
            <a:ext cx="8229600" cy="528588"/>
          </a:xfrm>
        </p:spPr>
        <p:txBody>
          <a:bodyPr>
            <a:normAutofit fontScale="90000"/>
          </a:bodyPr>
          <a:lstStyle/>
          <a:p>
            <a:pPr algn="ctr"/>
            <a:r>
              <a:rPr lang="en-ZA" b="1" dirty="0" smtClean="0"/>
              <a:t>How we market our programmes</a:t>
            </a:r>
            <a:endParaRPr lang="en-ZA" b="1" dirty="0"/>
          </a:p>
        </p:txBody>
      </p:sp>
      <p:sp>
        <p:nvSpPr>
          <p:cNvPr id="3" name="Content Placeholder 2"/>
          <p:cNvSpPr>
            <a:spLocks noGrp="1"/>
          </p:cNvSpPr>
          <p:nvPr>
            <p:ph idx="1"/>
          </p:nvPr>
        </p:nvSpPr>
        <p:spPr>
          <a:xfrm>
            <a:off x="457200" y="692696"/>
            <a:ext cx="8229600" cy="5631904"/>
          </a:xfrm>
        </p:spPr>
        <p:txBody>
          <a:bodyPr>
            <a:normAutofit/>
          </a:bodyPr>
          <a:lstStyle/>
          <a:p>
            <a:r>
              <a:rPr lang="en-ZA" sz="2000" dirty="0" smtClean="0"/>
              <a:t>We market ourselves using community radio, Cape Town </a:t>
            </a:r>
          </a:p>
          <a:p>
            <a:r>
              <a:rPr lang="en-ZA" sz="2000" dirty="0" smtClean="0"/>
              <a:t>TV, newspapers, social media, word of mouth, murals; T-shirts, website, SMS alert system, newsletter (distributed 4 times per annum electronically), block emails, leaflets/posters at strategic places (schools, libraries, churches, surgeries) fieldwork, CIS outreach, exhibitions,  door to door pamphleteering, library exhibitions, presentations, referrals, word of mouth, web links, WhatsApp groups,  etc.</a:t>
            </a:r>
          </a:p>
          <a:p>
            <a:endParaRPr lang="en-ZA" sz="2000" dirty="0"/>
          </a:p>
          <a:p>
            <a:endParaRPr lang="en-ZA" sz="2000" dirty="0"/>
          </a:p>
        </p:txBody>
      </p:sp>
      <p:pic>
        <p:nvPicPr>
          <p:cNvPr id="7170" name="Picture 2" descr="C:\Users\frankjosephjulie\Pictures\ypw-bon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17" y="3212976"/>
            <a:ext cx="2592288" cy="213553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frankjosephjulie\Pictures\ypw-radio 7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703" y="3212975"/>
            <a:ext cx="2592288" cy="203525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frankjosephjulie\Pictures\adriaanse.grandwes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212976"/>
            <a:ext cx="2376264" cy="2035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7384" y="5370709"/>
            <a:ext cx="2690316" cy="62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Handing out leaflets at </a:t>
            </a:r>
            <a:r>
              <a:rPr lang="en-ZA" dirty="0" err="1" smtClean="0"/>
              <a:t>Langa</a:t>
            </a:r>
            <a:r>
              <a:rPr lang="en-ZA" dirty="0" smtClean="0"/>
              <a:t> taxi rank</a:t>
            </a:r>
            <a:endParaRPr lang="en-ZA" dirty="0"/>
          </a:p>
        </p:txBody>
      </p:sp>
      <p:sp>
        <p:nvSpPr>
          <p:cNvPr id="8" name="Rectangle 7"/>
          <p:cNvSpPr/>
          <p:nvPr/>
        </p:nvSpPr>
        <p:spPr>
          <a:xfrm>
            <a:off x="3527884" y="5349277"/>
            <a:ext cx="2160240" cy="650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Article in the </a:t>
            </a:r>
            <a:r>
              <a:rPr lang="en-ZA" dirty="0" err="1" smtClean="0"/>
              <a:t>Tygerburger</a:t>
            </a:r>
            <a:endParaRPr lang="en-ZA" dirty="0"/>
          </a:p>
        </p:txBody>
      </p:sp>
      <p:sp>
        <p:nvSpPr>
          <p:cNvPr id="9" name="Rectangle 8"/>
          <p:cNvSpPr/>
          <p:nvPr/>
        </p:nvSpPr>
        <p:spPr>
          <a:xfrm>
            <a:off x="6060078" y="5348510"/>
            <a:ext cx="2592288" cy="62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Interview on Radio </a:t>
            </a:r>
            <a:endParaRPr lang="en-ZA" dirty="0"/>
          </a:p>
        </p:txBody>
      </p:sp>
      <p:pic>
        <p:nvPicPr>
          <p:cNvPr id="61" name="Picture 60" descr="C:\Users\Frank PC\Documents\logo ypw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6358" y="5892552"/>
            <a:ext cx="1295534" cy="864096"/>
          </a:xfrm>
          <a:prstGeom prst="rect">
            <a:avLst/>
          </a:prstGeom>
          <a:noFill/>
          <a:ln>
            <a:noFill/>
          </a:ln>
        </p:spPr>
      </p:pic>
    </p:spTree>
    <p:extLst>
      <p:ext uri="{BB962C8B-B14F-4D97-AF65-F5344CB8AC3E}">
        <p14:creationId xmlns:p14="http://schemas.microsoft.com/office/powerpoint/2010/main" val="2564455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39" y="260648"/>
            <a:ext cx="8229600" cy="792088"/>
          </a:xfrm>
        </p:spPr>
        <p:txBody>
          <a:bodyPr>
            <a:normAutofit/>
          </a:bodyPr>
          <a:lstStyle/>
          <a:p>
            <a:pPr algn="ctr"/>
            <a:r>
              <a:rPr lang="en-ZA" sz="2800" b="1" dirty="0" smtClean="0"/>
              <a:t>Marketing via public exhibitions and Cape Town TV </a:t>
            </a:r>
            <a:endParaRPr lang="en-ZA"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723" y="1196752"/>
            <a:ext cx="3489245" cy="1872207"/>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842717"/>
            <a:ext cx="3696149" cy="17840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437112"/>
            <a:ext cx="3851920" cy="190071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3638630"/>
            <a:ext cx="3767809" cy="1756696"/>
          </a:xfrm>
          <a:prstGeom prst="rect">
            <a:avLst/>
          </a:prstGeom>
        </p:spPr>
      </p:pic>
      <p:pic>
        <p:nvPicPr>
          <p:cNvPr id="11" name="Picture 10" descr="C:\Users\Frank PC\Documents\logo ypw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9863" y="5953333"/>
            <a:ext cx="1239322" cy="768982"/>
          </a:xfrm>
          <a:prstGeom prst="rect">
            <a:avLst/>
          </a:prstGeom>
          <a:noFill/>
          <a:ln>
            <a:noFill/>
          </a:ln>
        </p:spPr>
      </p:pic>
    </p:spTree>
    <p:extLst>
      <p:ext uri="{BB962C8B-B14F-4D97-AF65-F5344CB8AC3E}">
        <p14:creationId xmlns:p14="http://schemas.microsoft.com/office/powerpoint/2010/main" val="1437855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32" y="116632"/>
            <a:ext cx="8229600" cy="648072"/>
          </a:xfrm>
        </p:spPr>
        <p:txBody>
          <a:bodyPr>
            <a:normAutofit fontScale="90000"/>
          </a:bodyPr>
          <a:lstStyle/>
          <a:p>
            <a:pPr algn="ctr"/>
            <a:r>
              <a:rPr lang="en-ZA" b="1" dirty="0" smtClean="0"/>
              <a:t>Where we come from</a:t>
            </a:r>
            <a:endParaRPr lang="en-ZA" b="1" dirty="0"/>
          </a:p>
        </p:txBody>
      </p:sp>
      <p:sp>
        <p:nvSpPr>
          <p:cNvPr id="3" name="Content Placeholder 2"/>
          <p:cNvSpPr>
            <a:spLocks noGrp="1"/>
          </p:cNvSpPr>
          <p:nvPr>
            <p:ph idx="1"/>
          </p:nvPr>
        </p:nvSpPr>
        <p:spPr>
          <a:xfrm>
            <a:off x="483032" y="759024"/>
            <a:ext cx="8229600" cy="5982344"/>
          </a:xfrm>
        </p:spPr>
        <p:txBody>
          <a:bodyPr>
            <a:normAutofit/>
          </a:bodyPr>
          <a:lstStyle/>
          <a:p>
            <a:r>
              <a:rPr lang="en-ZA" sz="1900" dirty="0" smtClean="0"/>
              <a:t>YoungPeople@Work is the brainchild of Frank Julie and</a:t>
            </a:r>
          </a:p>
          <a:p>
            <a:r>
              <a:rPr lang="en-ZA" sz="1900" dirty="0" smtClean="0"/>
              <a:t> </a:t>
            </a:r>
            <a:r>
              <a:rPr lang="en-ZA" sz="1900" dirty="0" err="1" smtClean="0"/>
              <a:t>Marileze</a:t>
            </a:r>
            <a:r>
              <a:rPr lang="en-ZA" sz="1900" dirty="0" smtClean="0"/>
              <a:t>  Johannes. Both were part of the first generation members of the Resource Action Group (RAG), a non-profit youth development agency established in 1992. </a:t>
            </a:r>
          </a:p>
          <a:p>
            <a:r>
              <a:rPr lang="en-ZA" sz="1900" dirty="0" smtClean="0"/>
              <a:t>Frank Julie was the founder and executive director of RAG for 11 years before departing in 2003 to pursue a career as fulltime development consultant. He authored three books namely on leadership and management, a study on the Roots of the NGO crisis in SA – a look beyond the surface and Fundraising Strategies for Struggling NPOs. He obtained a MPhil in Adult Education and Development from University of Cape Town</a:t>
            </a:r>
            <a:r>
              <a:rPr lang="en-ZA" sz="1900" dirty="0"/>
              <a:t> </a:t>
            </a:r>
            <a:r>
              <a:rPr lang="en-ZA" sz="1900" dirty="0" smtClean="0"/>
              <a:t>where he also acts as guest lecturer.</a:t>
            </a:r>
          </a:p>
          <a:p>
            <a:r>
              <a:rPr lang="en-ZA" sz="1900" dirty="0" smtClean="0"/>
              <a:t>In 2007 RAG collapsed due to a lack of funding and mismanagement.  In 2009/2010 the first generation of RAG volunteers and staff regrouped and decided to re-launch the rebranded organisation under a new name – YoungPeople@Work. YP@W was launched on 27 March 2012 and formally on 27 November 2012. Many of the professional volunteers supporting YP@W today have their roots in RAG where they were trained</a:t>
            </a:r>
            <a:r>
              <a:rPr lang="en-ZA" sz="1900" dirty="0"/>
              <a:t> </a:t>
            </a:r>
            <a:r>
              <a:rPr lang="en-ZA" sz="1900" dirty="0" smtClean="0"/>
              <a:t>and graduated</a:t>
            </a:r>
            <a:r>
              <a:rPr lang="en-ZA" sz="1900" dirty="0"/>
              <a:t> </a:t>
            </a:r>
            <a:r>
              <a:rPr lang="en-ZA" sz="1900" dirty="0" smtClean="0"/>
              <a:t>and now give back to the community</a:t>
            </a:r>
            <a:r>
              <a:rPr lang="en-ZA" sz="2000" dirty="0" smtClean="0"/>
              <a:t>. </a:t>
            </a:r>
            <a:endParaRPr lang="en-ZA" sz="2000" dirty="0"/>
          </a:p>
        </p:txBody>
      </p:sp>
      <p:pic>
        <p:nvPicPr>
          <p:cNvPr id="55" name="Picture 54"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47838"/>
            <a:ext cx="1295534" cy="864096"/>
          </a:xfrm>
          <a:prstGeom prst="rect">
            <a:avLst/>
          </a:prstGeom>
          <a:noFill/>
          <a:ln>
            <a:noFill/>
          </a:ln>
        </p:spPr>
      </p:pic>
    </p:spTree>
    <p:extLst>
      <p:ext uri="{BB962C8B-B14F-4D97-AF65-F5344CB8AC3E}">
        <p14:creationId xmlns:p14="http://schemas.microsoft.com/office/powerpoint/2010/main" val="1630953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normAutofit/>
          </a:bodyPr>
          <a:lstStyle/>
          <a:p>
            <a:pPr algn="ctr"/>
            <a:r>
              <a:rPr lang="en-ZA" sz="2800" b="1" dirty="0" smtClean="0"/>
              <a:t>Marketing via public murals</a:t>
            </a:r>
            <a:endParaRPr lang="en-ZA"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268760"/>
            <a:ext cx="6408712" cy="237626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4149080"/>
            <a:ext cx="6408712" cy="2456706"/>
          </a:xfrm>
          <a:prstGeom prst="rect">
            <a:avLst/>
          </a:prstGeom>
        </p:spPr>
      </p:pic>
    </p:spTree>
    <p:extLst>
      <p:ext uri="{BB962C8B-B14F-4D97-AF65-F5344CB8AC3E}">
        <p14:creationId xmlns:p14="http://schemas.microsoft.com/office/powerpoint/2010/main" val="142847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93" y="260648"/>
            <a:ext cx="8229600" cy="504056"/>
          </a:xfrm>
        </p:spPr>
        <p:txBody>
          <a:bodyPr>
            <a:normAutofit fontScale="90000"/>
          </a:bodyPr>
          <a:lstStyle/>
          <a:p>
            <a:pPr algn="ctr"/>
            <a:r>
              <a:rPr lang="en-ZA" b="1" dirty="0" smtClean="0"/>
              <a:t>Our approach to marketing</a:t>
            </a:r>
            <a:endParaRPr lang="en-ZA" b="1" dirty="0"/>
          </a:p>
        </p:txBody>
      </p:sp>
      <p:sp>
        <p:nvSpPr>
          <p:cNvPr id="3" name="Content Placeholder 2"/>
          <p:cNvSpPr>
            <a:spLocks noGrp="1"/>
          </p:cNvSpPr>
          <p:nvPr>
            <p:ph idx="1"/>
          </p:nvPr>
        </p:nvSpPr>
        <p:spPr>
          <a:xfrm>
            <a:off x="457200" y="764704"/>
            <a:ext cx="8229600" cy="5904656"/>
          </a:xfrm>
        </p:spPr>
        <p:txBody>
          <a:bodyPr>
            <a:normAutofit/>
          </a:bodyPr>
          <a:lstStyle/>
          <a:p>
            <a:r>
              <a:rPr lang="en-ZA" sz="1800" dirty="0" smtClean="0"/>
              <a:t>We take marketing very seriously. It is of no use offering free access to your programmes when very few people know about it. Our aim is to allow as many unemployed youth access to our programmes hence we use a mix of marketing tools with a big emphasis on social media such as Facebook. Our focus is to build our following on Facebook to minimize the cost of marketing. To build this following we deliberately feature stories of our beneficiaries, collected by our trainers, with whom our followers can relate to recruit more people to our page. We are currently at over 65 000 followers and aim to build this up to 100 000 in 2024. We started with exhibitions at a local shopping mall which proved very effective</a:t>
            </a:r>
            <a:r>
              <a:rPr lang="en-ZA" sz="1800" dirty="0"/>
              <a:t> </a:t>
            </a:r>
            <a:r>
              <a:rPr lang="en-ZA" sz="1800" dirty="0" smtClean="0"/>
              <a:t>but was interrupted due to Covid-19. </a:t>
            </a:r>
            <a:endParaRPr lang="en-ZA" sz="1800" dirty="0"/>
          </a:p>
          <a:p>
            <a:r>
              <a:rPr lang="en-ZA" sz="1800" dirty="0" smtClean="0"/>
              <a:t>We have a dedicated person coordinating our marketing strategy and provide feedback in our weekly management meetings. All staff and volunteers are educated and involved in the execution of the marketing strategy. For example trainers facilitating online job search and computer training will forward photos of their sessions for posting on Facebook. Photos of our life skills and youth empowerment weeks are also posted. Information advertising employment opportunities or </a:t>
            </a:r>
            <a:r>
              <a:rPr lang="en-ZA" sz="1800" dirty="0" err="1" smtClean="0"/>
              <a:t>learnerships</a:t>
            </a:r>
            <a:r>
              <a:rPr lang="en-ZA" sz="1800" dirty="0" smtClean="0"/>
              <a:t> are also posted on our page, allowing youth instant access to existing opportunities. Facebook posts are shared on many other pages to reach a bigger audience. </a:t>
            </a:r>
            <a:endParaRPr lang="en-ZA" sz="1800" dirty="0"/>
          </a:p>
        </p:txBody>
      </p:sp>
      <p:pic>
        <p:nvPicPr>
          <p:cNvPr id="4" name="Picture 3"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6021288"/>
            <a:ext cx="1478042" cy="792088"/>
          </a:xfrm>
          <a:prstGeom prst="rect">
            <a:avLst/>
          </a:prstGeom>
          <a:noFill/>
          <a:ln>
            <a:noFill/>
          </a:ln>
        </p:spPr>
      </p:pic>
    </p:spTree>
    <p:extLst>
      <p:ext uri="{BB962C8B-B14F-4D97-AF65-F5344CB8AC3E}">
        <p14:creationId xmlns:p14="http://schemas.microsoft.com/office/powerpoint/2010/main" val="1414586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88640"/>
            <a:ext cx="9011344" cy="576064"/>
          </a:xfrm>
        </p:spPr>
        <p:txBody>
          <a:bodyPr>
            <a:noAutofit/>
          </a:bodyPr>
          <a:lstStyle/>
          <a:p>
            <a:pPr algn="ctr"/>
            <a:r>
              <a:rPr lang="en-ZA" sz="4000" b="1" dirty="0" smtClean="0"/>
              <a:t>Our donors and supporters </a:t>
            </a:r>
            <a:endParaRPr lang="en-ZA" sz="4000" b="1" dirty="0"/>
          </a:p>
        </p:txBody>
      </p:sp>
      <p:sp>
        <p:nvSpPr>
          <p:cNvPr id="3" name="Content Placeholder 2"/>
          <p:cNvSpPr>
            <a:spLocks noGrp="1"/>
          </p:cNvSpPr>
          <p:nvPr>
            <p:ph idx="1"/>
          </p:nvPr>
        </p:nvSpPr>
        <p:spPr>
          <a:xfrm>
            <a:off x="457200" y="908720"/>
            <a:ext cx="8229600" cy="5760640"/>
          </a:xfrm>
        </p:spPr>
        <p:txBody>
          <a:bodyPr>
            <a:normAutofit fontScale="85000" lnSpcReduction="10000"/>
          </a:bodyPr>
          <a:lstStyle/>
          <a:p>
            <a:r>
              <a:rPr lang="en-ZA" b="1" dirty="0" smtClean="0"/>
              <a:t>So far, our work has been funded or supported by:  </a:t>
            </a:r>
          </a:p>
          <a:p>
            <a:r>
              <a:rPr lang="en-ZA" sz="2000" b="1" i="1" dirty="0"/>
              <a:t>Adonai Life </a:t>
            </a:r>
            <a:r>
              <a:rPr lang="en-ZA" sz="2000" i="1" dirty="0"/>
              <a:t>(offers free training and office </a:t>
            </a:r>
            <a:r>
              <a:rPr lang="en-ZA" sz="2000" i="1" dirty="0" smtClean="0"/>
              <a:t>space from 2013 until September 2014)  (value: R120 000 p.a.)</a:t>
            </a:r>
          </a:p>
          <a:p>
            <a:r>
              <a:rPr lang="en-ZA" sz="2000" b="1" i="1" dirty="0" smtClean="0"/>
              <a:t>Frank Julie and Associates </a:t>
            </a:r>
            <a:r>
              <a:rPr lang="en-ZA" sz="2000" i="1" dirty="0" smtClean="0"/>
              <a:t>(free coaching, mentoring, management support, board development, fund development, train-the-trainer, life skills training, marketing) (value: R30 000 p.m. – ongoing) </a:t>
            </a:r>
          </a:p>
          <a:p>
            <a:r>
              <a:rPr lang="en-ZA" sz="2000" b="1" i="1" dirty="0" smtClean="0"/>
              <a:t>HCI Foundation </a:t>
            </a:r>
            <a:r>
              <a:rPr lang="en-ZA" sz="2000" i="1" dirty="0" smtClean="0"/>
              <a:t>(financial support towards our online job search training</a:t>
            </a:r>
            <a:r>
              <a:rPr lang="en-ZA" sz="2000" i="1" dirty="0"/>
              <a:t> </a:t>
            </a:r>
            <a:r>
              <a:rPr lang="en-ZA" sz="2000" i="1" dirty="0" smtClean="0"/>
              <a:t>until 2015)</a:t>
            </a:r>
          </a:p>
          <a:p>
            <a:r>
              <a:rPr lang="en-ZA" sz="2000" b="1" i="1" dirty="0" err="1" smtClean="0"/>
              <a:t>Grandwest</a:t>
            </a:r>
            <a:r>
              <a:rPr lang="en-ZA" sz="2000" b="1" i="1" dirty="0" smtClean="0"/>
              <a:t> CSI </a:t>
            </a:r>
            <a:r>
              <a:rPr lang="en-ZA" sz="2000" i="1" dirty="0" smtClean="0"/>
              <a:t>(financial support towards equipment and marketing</a:t>
            </a:r>
            <a:r>
              <a:rPr lang="en-ZA" sz="2000" i="1" dirty="0"/>
              <a:t> </a:t>
            </a:r>
            <a:r>
              <a:rPr lang="en-ZA" sz="2000" i="1" dirty="0" smtClean="0"/>
              <a:t>in 2014)</a:t>
            </a:r>
          </a:p>
          <a:p>
            <a:r>
              <a:rPr lang="en-ZA" sz="2000" b="1" i="1" dirty="0" err="1" smtClean="0"/>
              <a:t>Stichting</a:t>
            </a:r>
            <a:r>
              <a:rPr lang="en-ZA" sz="2000" b="1" i="1" dirty="0" smtClean="0"/>
              <a:t> </a:t>
            </a:r>
            <a:r>
              <a:rPr lang="en-ZA" sz="2000" b="1" i="1" dirty="0" err="1" smtClean="0"/>
              <a:t>Projechten</a:t>
            </a:r>
            <a:r>
              <a:rPr lang="en-ZA" sz="2000" b="1" i="1" dirty="0" smtClean="0"/>
              <a:t> Zuid </a:t>
            </a:r>
            <a:r>
              <a:rPr lang="en-ZA" sz="2000" b="1" i="1" dirty="0" err="1" smtClean="0"/>
              <a:t>Afrika</a:t>
            </a:r>
            <a:r>
              <a:rPr lang="en-ZA" sz="2000" b="1" i="1" dirty="0" smtClean="0"/>
              <a:t> (SPZA) </a:t>
            </a:r>
            <a:r>
              <a:rPr lang="en-ZA" sz="2000" i="1" dirty="0" smtClean="0"/>
              <a:t>(Netherlands) (some operational costs, life skills and train-the-trainer workshops</a:t>
            </a:r>
            <a:r>
              <a:rPr lang="en-ZA" sz="2000" i="1" dirty="0"/>
              <a:t> </a:t>
            </a:r>
            <a:r>
              <a:rPr lang="en-ZA" sz="2000" i="1" dirty="0" smtClean="0"/>
              <a:t>until 2015) </a:t>
            </a:r>
          </a:p>
          <a:p>
            <a:r>
              <a:rPr lang="en-ZA" sz="2000" b="1" i="1" dirty="0" smtClean="0"/>
              <a:t>Kerk in Actie </a:t>
            </a:r>
            <a:r>
              <a:rPr lang="en-ZA" sz="2000" i="1" dirty="0" smtClean="0"/>
              <a:t>(Netherlands) (covers some operational costs, 2016-2024)</a:t>
            </a:r>
          </a:p>
          <a:p>
            <a:r>
              <a:rPr lang="en-ZA" sz="2000" b="1" i="1" dirty="0" smtClean="0"/>
              <a:t>Forza Foundation </a:t>
            </a:r>
            <a:r>
              <a:rPr lang="en-ZA" sz="2000" i="1" dirty="0" smtClean="0"/>
              <a:t>(Netherlands) (covers operational costs – 2020-2022)</a:t>
            </a:r>
          </a:p>
          <a:p>
            <a:r>
              <a:rPr lang="en-ZA" sz="2000" b="1" i="1" dirty="0" smtClean="0"/>
              <a:t>Wilde Ganzen (</a:t>
            </a:r>
            <a:r>
              <a:rPr lang="en-ZA" sz="2000" i="1" dirty="0" smtClean="0"/>
              <a:t>Netherlands</a:t>
            </a:r>
            <a:r>
              <a:rPr lang="en-ZA" sz="2000" b="1" i="1" dirty="0" smtClean="0"/>
              <a:t>) </a:t>
            </a:r>
            <a:r>
              <a:rPr lang="en-ZA" sz="2000" i="1" dirty="0" smtClean="0"/>
              <a:t>(Master Train the Trainer, Youth Business Network – 2021-2022) </a:t>
            </a:r>
          </a:p>
          <a:p>
            <a:r>
              <a:rPr lang="en-ZA" sz="2000" i="1" dirty="0" smtClean="0"/>
              <a:t>Individuals from Utrecht in The Netherlands</a:t>
            </a:r>
          </a:p>
          <a:p>
            <a:r>
              <a:rPr lang="en-ZA" sz="2000" b="1" i="1" dirty="0" smtClean="0"/>
              <a:t>Metropolitan Health Group </a:t>
            </a:r>
            <a:r>
              <a:rPr lang="en-ZA" sz="2000" i="1" dirty="0" smtClean="0"/>
              <a:t>(once off donation of  </a:t>
            </a:r>
          </a:p>
          <a:p>
            <a:r>
              <a:rPr lang="en-ZA" sz="2000" i="1" dirty="0" smtClean="0"/>
              <a:t>2</a:t>
            </a:r>
            <a:r>
              <a:rPr lang="en-ZA" sz="2000" i="1" baseline="30000" dirty="0" smtClean="0"/>
              <a:t>nd</a:t>
            </a:r>
            <a:r>
              <a:rPr lang="en-ZA" sz="2000" i="1" dirty="0" smtClean="0"/>
              <a:t> hand computers) </a:t>
            </a:r>
          </a:p>
          <a:p>
            <a:r>
              <a:rPr lang="en-ZA" sz="2000" b="1" i="1" dirty="0" smtClean="0"/>
              <a:t>Radio 786 </a:t>
            </a:r>
            <a:r>
              <a:rPr lang="en-ZA" sz="2000" i="1" dirty="0" smtClean="0"/>
              <a:t>(free airtime) </a:t>
            </a:r>
          </a:p>
          <a:p>
            <a:pPr marL="0" indent="0">
              <a:buNone/>
            </a:pPr>
            <a:r>
              <a:rPr lang="en-ZA" sz="2000" i="1" dirty="0" smtClean="0"/>
              <a:t> </a:t>
            </a:r>
          </a:p>
        </p:txBody>
      </p:sp>
      <p:pic>
        <p:nvPicPr>
          <p:cNvPr id="55" name="Picture 54"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466" y="5805264"/>
            <a:ext cx="1295534" cy="864096"/>
          </a:xfrm>
          <a:prstGeom prst="rect">
            <a:avLst/>
          </a:prstGeom>
          <a:noFill/>
          <a:ln>
            <a:noFill/>
          </a:ln>
        </p:spPr>
      </p:pic>
    </p:spTree>
    <p:extLst>
      <p:ext uri="{BB962C8B-B14F-4D97-AF65-F5344CB8AC3E}">
        <p14:creationId xmlns:p14="http://schemas.microsoft.com/office/powerpoint/2010/main" val="3623818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pPr algn="ctr"/>
            <a:r>
              <a:rPr lang="en-ZA" b="1" dirty="0" smtClean="0"/>
              <a:t>Continue…</a:t>
            </a:r>
            <a:endParaRPr lang="en-ZA" b="1" dirty="0"/>
          </a:p>
        </p:txBody>
      </p:sp>
      <p:sp>
        <p:nvSpPr>
          <p:cNvPr id="3" name="Content Placeholder 2"/>
          <p:cNvSpPr>
            <a:spLocks noGrp="1"/>
          </p:cNvSpPr>
          <p:nvPr>
            <p:ph idx="1"/>
          </p:nvPr>
        </p:nvSpPr>
        <p:spPr>
          <a:xfrm>
            <a:off x="457200" y="1052736"/>
            <a:ext cx="8229600" cy="5544616"/>
          </a:xfrm>
        </p:spPr>
        <p:txBody>
          <a:bodyPr>
            <a:noAutofit/>
          </a:bodyPr>
          <a:lstStyle/>
          <a:p>
            <a:r>
              <a:rPr lang="en-ZA" sz="1800" b="1" i="1" dirty="0"/>
              <a:t>Fire Tech </a:t>
            </a:r>
            <a:r>
              <a:rPr lang="en-ZA" sz="1800" i="1" dirty="0"/>
              <a:t>(Bellville) (once off financial donation (2016) and donated 2 new computers) </a:t>
            </a:r>
            <a:endParaRPr lang="en-ZA" sz="1800" i="1" dirty="0" smtClean="0"/>
          </a:p>
          <a:p>
            <a:r>
              <a:rPr lang="en-ZA" sz="1800" b="1" i="1" dirty="0" smtClean="0"/>
              <a:t>Community Chest </a:t>
            </a:r>
            <a:r>
              <a:rPr lang="en-ZA" sz="1800" i="1" dirty="0" smtClean="0"/>
              <a:t>(Life skills workshops and online job search training and donations in kind) (2017)</a:t>
            </a:r>
          </a:p>
          <a:p>
            <a:r>
              <a:rPr lang="en-ZA" sz="1800" b="1" i="1" dirty="0" smtClean="0"/>
              <a:t>King </a:t>
            </a:r>
            <a:r>
              <a:rPr lang="en-ZA" sz="1800" b="1" i="1" dirty="0" err="1" smtClean="0"/>
              <a:t>Baudouin</a:t>
            </a:r>
            <a:r>
              <a:rPr lang="en-ZA" sz="1800" b="1" i="1" dirty="0" smtClean="0"/>
              <a:t> Foundation </a:t>
            </a:r>
            <a:r>
              <a:rPr lang="en-ZA" sz="1800" i="1" dirty="0" smtClean="0"/>
              <a:t>(Belgium) (Life skills workshops – 2017/18)</a:t>
            </a:r>
            <a:endParaRPr lang="en-ZA" sz="1800" i="1" dirty="0"/>
          </a:p>
          <a:p>
            <a:r>
              <a:rPr lang="en-ZA" sz="1800" b="1" i="1" dirty="0"/>
              <a:t>Department of Social Development </a:t>
            </a:r>
            <a:r>
              <a:rPr lang="en-ZA" sz="1800" i="1" dirty="0"/>
              <a:t>(2</a:t>
            </a:r>
            <a:r>
              <a:rPr lang="en-ZA" sz="1800" i="1" baseline="30000" dirty="0"/>
              <a:t>nd</a:t>
            </a:r>
            <a:r>
              <a:rPr lang="en-ZA" sz="1800" i="1" dirty="0"/>
              <a:t> hand computers) </a:t>
            </a:r>
            <a:endParaRPr lang="en-ZA" sz="1800" i="1" dirty="0" smtClean="0"/>
          </a:p>
          <a:p>
            <a:r>
              <a:rPr lang="en-ZA" sz="1800" b="1" i="1" dirty="0" smtClean="0"/>
              <a:t>Department of Social Development (DSD) </a:t>
            </a:r>
            <a:r>
              <a:rPr lang="en-ZA" sz="1800" i="1" dirty="0" smtClean="0"/>
              <a:t>(Operational funding) (2017/18)</a:t>
            </a:r>
          </a:p>
          <a:p>
            <a:r>
              <a:rPr lang="en-ZA" sz="1800" b="1" i="1" dirty="0" smtClean="0"/>
              <a:t>National Lottery Commission </a:t>
            </a:r>
            <a:r>
              <a:rPr lang="en-ZA" sz="1800" i="1" dirty="0" smtClean="0"/>
              <a:t>(Operational and programme funding) (2017/18)</a:t>
            </a:r>
            <a:endParaRPr lang="en-ZA" sz="1800" i="1" dirty="0"/>
          </a:p>
          <a:p>
            <a:r>
              <a:rPr lang="en-ZA" sz="1800" i="1" dirty="0"/>
              <a:t>Various</a:t>
            </a:r>
            <a:r>
              <a:rPr lang="en-ZA" sz="1800" b="1" i="1" dirty="0"/>
              <a:t> professionals </a:t>
            </a:r>
            <a:r>
              <a:rPr lang="en-ZA" sz="1800" i="1" dirty="0"/>
              <a:t>in RSA and expatriates around the world connecting with us via Facebook  (financial support and intellectual capital, ongoing) </a:t>
            </a:r>
          </a:p>
          <a:p>
            <a:r>
              <a:rPr lang="en-ZA" sz="1800" b="1" i="1" dirty="0"/>
              <a:t>Bishop </a:t>
            </a:r>
            <a:r>
              <a:rPr lang="en-ZA" sz="1800" b="1" i="1" dirty="0" err="1"/>
              <a:t>Lavis</a:t>
            </a:r>
            <a:r>
              <a:rPr lang="en-ZA" sz="1800" b="1" i="1" dirty="0"/>
              <a:t> Informal Traders Association;  </a:t>
            </a:r>
            <a:r>
              <a:rPr lang="en-ZA" sz="1800" b="1" i="1" dirty="0" err="1"/>
              <a:t>Achfa</a:t>
            </a:r>
            <a:r>
              <a:rPr lang="en-ZA" sz="1800" b="1" i="1" dirty="0"/>
              <a:t> Projects; St. Mary’s Home </a:t>
            </a:r>
            <a:r>
              <a:rPr lang="en-ZA" sz="1800" i="1" dirty="0" smtClean="0"/>
              <a:t>(once off material </a:t>
            </a:r>
            <a:r>
              <a:rPr lang="en-ZA" sz="1800" i="1" dirty="0"/>
              <a:t>donations)</a:t>
            </a:r>
          </a:p>
          <a:p>
            <a:r>
              <a:rPr lang="en-ZA" sz="1800" i="1" dirty="0"/>
              <a:t>Our </a:t>
            </a:r>
            <a:r>
              <a:rPr lang="en-ZA" sz="1800" b="1" i="1" dirty="0"/>
              <a:t>own income generation </a:t>
            </a:r>
            <a:r>
              <a:rPr lang="en-ZA" sz="1800" i="1" dirty="0"/>
              <a:t>activities such as computer fees, CV </a:t>
            </a:r>
            <a:r>
              <a:rPr lang="en-ZA" sz="1800" i="1" dirty="0" smtClean="0"/>
              <a:t>s and certificates, staff and board fees</a:t>
            </a:r>
            <a:r>
              <a:rPr lang="en-ZA" sz="1800" i="1" dirty="0"/>
              <a:t>, sale of computer parts, donations in kind from students and small businesses, special events</a:t>
            </a:r>
            <a:r>
              <a:rPr lang="en-ZA" sz="1800" i="1" dirty="0" smtClean="0"/>
              <a:t>, rummage sales, interests derived from savings, sale </a:t>
            </a:r>
            <a:r>
              <a:rPr lang="en-ZA" sz="1800" i="1" dirty="0"/>
              <a:t>of T-shirts, manuals and volunteer labour to reduce operational costs, </a:t>
            </a:r>
            <a:r>
              <a:rPr lang="en-ZA" sz="1800" i="1" dirty="0" smtClean="0"/>
              <a:t>discount on rental, free access to training spaces, etc.</a:t>
            </a:r>
            <a:endParaRPr lang="en-ZA" sz="1800" i="1" dirty="0"/>
          </a:p>
        </p:txBody>
      </p:sp>
    </p:spTree>
    <p:extLst>
      <p:ext uri="{BB962C8B-B14F-4D97-AF65-F5344CB8AC3E}">
        <p14:creationId xmlns:p14="http://schemas.microsoft.com/office/powerpoint/2010/main" val="1281092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06" y="116632"/>
            <a:ext cx="8229600" cy="648072"/>
          </a:xfrm>
        </p:spPr>
        <p:txBody>
          <a:bodyPr>
            <a:normAutofit fontScale="90000"/>
          </a:bodyPr>
          <a:lstStyle/>
          <a:p>
            <a:pPr algn="ctr"/>
            <a:r>
              <a:rPr lang="en-ZA" b="1" dirty="0" smtClean="0"/>
              <a:t>Our fundraising strategy </a:t>
            </a:r>
            <a:endParaRPr lang="en-ZA" b="1" dirty="0"/>
          </a:p>
        </p:txBody>
      </p:sp>
      <p:sp>
        <p:nvSpPr>
          <p:cNvPr id="3" name="Content Placeholder 2"/>
          <p:cNvSpPr>
            <a:spLocks noGrp="1"/>
          </p:cNvSpPr>
          <p:nvPr>
            <p:ph idx="1"/>
          </p:nvPr>
        </p:nvSpPr>
        <p:spPr>
          <a:xfrm>
            <a:off x="457200" y="764704"/>
            <a:ext cx="8229600" cy="5904656"/>
          </a:xfrm>
        </p:spPr>
        <p:txBody>
          <a:bodyPr>
            <a:normAutofit/>
          </a:bodyPr>
          <a:lstStyle/>
          <a:p>
            <a:r>
              <a:rPr lang="en-ZA" sz="1800" dirty="0" smtClean="0"/>
              <a:t>Building YP@W from the ground was a huge challenge. Our first year was a struggle to finance our work. We depended on volunteer labour and the time our founder could spare to assist in the building of the organisation. SPZA based in the Netherlands was generous in supporting us even though we still had to become legally compliant. In June 2013 and once members were trained as computer facilitators, we started to generate some income. Over the last 3 years we consciously developed various income streams to become less dependent on external donors. </a:t>
            </a:r>
            <a:endParaRPr lang="en-ZA" sz="1800" dirty="0"/>
          </a:p>
          <a:p>
            <a:r>
              <a:rPr lang="en-ZA" sz="1800" dirty="0" smtClean="0"/>
              <a:t>Our staff and volunteer base as well as our strategic partnerships still form a huge part of our resource base. We are still only able to pay 80% of market related salaries to our staff. We hope to increase this in 2017.  </a:t>
            </a:r>
          </a:p>
          <a:p>
            <a:r>
              <a:rPr lang="en-ZA" sz="1800" dirty="0" smtClean="0"/>
              <a:t>Access to funding from international and national donors have helped a lot to sustain us and reduce staff and volunteers exiting. We also expanded our individual base of donors via Facebook. </a:t>
            </a:r>
          </a:p>
          <a:p>
            <a:r>
              <a:rPr lang="en-ZA" sz="1800" dirty="0" smtClean="0"/>
              <a:t>Currently our computer training income forms the bulk of our income base. It is a base that we are constantly expanding. In 2015 we opened a new training centre in line with this objective. We are currently financing about 20% of our own expenses. Our aim is to increase this to 40% in 2024. </a:t>
            </a:r>
            <a:endParaRPr lang="en-ZA" sz="1800" dirty="0"/>
          </a:p>
          <a:p>
            <a:r>
              <a:rPr lang="en-ZA" sz="1800" dirty="0" smtClean="0"/>
              <a:t>We had an almost 50% reduction in our income during the </a:t>
            </a:r>
          </a:p>
          <a:p>
            <a:r>
              <a:rPr lang="en-ZA" sz="1800" dirty="0" smtClean="0"/>
              <a:t>Covid-19 Pandemic due to the various restrictions. </a:t>
            </a:r>
          </a:p>
        </p:txBody>
      </p:sp>
      <p:pic>
        <p:nvPicPr>
          <p:cNvPr id="4" name="Picture 3"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733255"/>
            <a:ext cx="1442890" cy="958185"/>
          </a:xfrm>
          <a:prstGeom prst="rect">
            <a:avLst/>
          </a:prstGeom>
          <a:noFill/>
          <a:ln>
            <a:noFill/>
          </a:ln>
        </p:spPr>
      </p:pic>
    </p:spTree>
    <p:extLst>
      <p:ext uri="{BB962C8B-B14F-4D97-AF65-F5344CB8AC3E}">
        <p14:creationId xmlns:p14="http://schemas.microsoft.com/office/powerpoint/2010/main" val="1904328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35" y="116632"/>
            <a:ext cx="8229600" cy="551613"/>
          </a:xfrm>
        </p:spPr>
        <p:txBody>
          <a:bodyPr>
            <a:normAutofit fontScale="90000"/>
          </a:bodyPr>
          <a:lstStyle/>
          <a:p>
            <a:pPr algn="ctr"/>
            <a:r>
              <a:rPr lang="en-ZA" b="1" dirty="0" smtClean="0"/>
              <a:t>Job placement and tracking </a:t>
            </a:r>
            <a:endParaRPr lang="en-ZA" b="1" dirty="0"/>
          </a:p>
        </p:txBody>
      </p:sp>
      <p:sp>
        <p:nvSpPr>
          <p:cNvPr id="3" name="Content Placeholder 2"/>
          <p:cNvSpPr>
            <a:spLocks noGrp="1"/>
          </p:cNvSpPr>
          <p:nvPr>
            <p:ph idx="1"/>
          </p:nvPr>
        </p:nvSpPr>
        <p:spPr>
          <a:xfrm>
            <a:off x="457200" y="668245"/>
            <a:ext cx="8229600" cy="5656355"/>
          </a:xfrm>
        </p:spPr>
        <p:txBody>
          <a:bodyPr>
            <a:normAutofit/>
          </a:bodyPr>
          <a:lstStyle/>
          <a:p>
            <a:pPr marL="0" indent="0">
              <a:buNone/>
            </a:pPr>
            <a:r>
              <a:rPr lang="en-ZA" sz="1900" dirty="0" smtClean="0"/>
              <a:t>Despite a stagnant economy there are still many opportunities for youth to access sustainable employment. The youth wage subsidy and jobs fund has also incentivised companies to employ more young people. </a:t>
            </a:r>
          </a:p>
          <a:p>
            <a:pPr marL="0" indent="0">
              <a:buNone/>
            </a:pPr>
            <a:r>
              <a:rPr lang="en-ZA" sz="1900" dirty="0" smtClean="0"/>
              <a:t>Initially, due to a lack of funding and human resources, this aspect of our work was very ad-hoc. As we stabilised we became more focused since this is the ultimate test of the relevancy of our intervention. We allocated staff to specifically place and track our beneficiaries. We built partnerships with companies and became the port of call for others to source potential employees. </a:t>
            </a:r>
          </a:p>
          <a:p>
            <a:pPr marL="0" indent="0">
              <a:buNone/>
            </a:pPr>
            <a:r>
              <a:rPr lang="en-ZA" sz="1900" dirty="0" smtClean="0"/>
              <a:t>Our placements focused on permanent/temporary employment, job shadowing to gain work experience and </a:t>
            </a:r>
            <a:r>
              <a:rPr lang="en-ZA" sz="1900" dirty="0" err="1" smtClean="0"/>
              <a:t>learnerships</a:t>
            </a:r>
            <a:r>
              <a:rPr lang="en-ZA" sz="1900" dirty="0" smtClean="0"/>
              <a:t>/internships. </a:t>
            </a:r>
          </a:p>
          <a:p>
            <a:pPr marL="0" indent="0">
              <a:buNone/>
            </a:pPr>
            <a:r>
              <a:rPr lang="en-ZA" sz="1900" dirty="0" smtClean="0"/>
              <a:t>Tracking forms an integral part of our placements. It means keeping in touch with placed candidates to check what they do and how the skills they acquired from us are being applied. It also helps us to measure the impact of our intervention in terms of income earned and secondary beneficiaries. </a:t>
            </a:r>
          </a:p>
          <a:p>
            <a:pPr marL="0" indent="0">
              <a:buNone/>
            </a:pPr>
            <a:r>
              <a:rPr lang="en-ZA" sz="1900" dirty="0" smtClean="0"/>
              <a:t>We have a job placement form that all participants fill in to be placed on our employment database. When requests are made for placement we check our database and refer candidates. </a:t>
            </a:r>
            <a:endParaRPr lang="en-ZA" sz="1900" dirty="0"/>
          </a:p>
        </p:txBody>
      </p:sp>
      <p:pic>
        <p:nvPicPr>
          <p:cNvPr id="4" name="Picture 3"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6797" y="5868101"/>
            <a:ext cx="1383338" cy="912998"/>
          </a:xfrm>
          <a:prstGeom prst="rect">
            <a:avLst/>
          </a:prstGeom>
          <a:noFill/>
          <a:ln>
            <a:noFill/>
          </a:ln>
        </p:spPr>
      </p:pic>
    </p:spTree>
    <p:extLst>
      <p:ext uri="{BB962C8B-B14F-4D97-AF65-F5344CB8AC3E}">
        <p14:creationId xmlns:p14="http://schemas.microsoft.com/office/powerpoint/2010/main" val="3547979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792088"/>
          </a:xfrm>
        </p:spPr>
        <p:txBody>
          <a:bodyPr>
            <a:normAutofit fontScale="90000"/>
          </a:bodyPr>
          <a:lstStyle/>
          <a:p>
            <a:pPr algn="ctr"/>
            <a:r>
              <a:rPr lang="en-ZA" b="1" dirty="0" smtClean="0"/>
              <a:t>What we monitor and evaluate </a:t>
            </a:r>
            <a:endParaRPr lang="en-ZA" b="1" dirty="0"/>
          </a:p>
        </p:txBody>
      </p:sp>
      <p:sp>
        <p:nvSpPr>
          <p:cNvPr id="3" name="Content Placeholder 2"/>
          <p:cNvSpPr>
            <a:spLocks noGrp="1"/>
          </p:cNvSpPr>
          <p:nvPr>
            <p:ph idx="1"/>
          </p:nvPr>
        </p:nvSpPr>
        <p:spPr>
          <a:xfrm>
            <a:off x="457200" y="1052736"/>
            <a:ext cx="8229600" cy="5544616"/>
          </a:xfrm>
        </p:spPr>
        <p:txBody>
          <a:bodyPr>
            <a:normAutofit lnSpcReduction="10000"/>
          </a:bodyPr>
          <a:lstStyle/>
          <a:p>
            <a:pPr algn="ctr"/>
            <a:r>
              <a:rPr lang="en-ZA" sz="1800" b="1" dirty="0" smtClean="0"/>
              <a:t>To evaluate the outcomes and impact of our youth intervention, we use the following indicators:</a:t>
            </a:r>
            <a:endParaRPr lang="en-ZA" sz="1800" dirty="0"/>
          </a:p>
          <a:p>
            <a:r>
              <a:rPr lang="en-ZA" sz="1800" dirty="0" err="1" smtClean="0"/>
              <a:t>Nr</a:t>
            </a:r>
            <a:r>
              <a:rPr lang="en-ZA" sz="1800" dirty="0" smtClean="0"/>
              <a:t>. of participants </a:t>
            </a:r>
            <a:r>
              <a:rPr lang="en-ZA" sz="1800" b="1" i="1" dirty="0" smtClean="0"/>
              <a:t>employed </a:t>
            </a:r>
            <a:r>
              <a:rPr lang="en-ZA" sz="1800" dirty="0" smtClean="0"/>
              <a:t>(permanent/temporary), monetary value of the employment and the number of dependants benefiting. </a:t>
            </a:r>
          </a:p>
          <a:p>
            <a:r>
              <a:rPr lang="en-ZA" sz="1800" dirty="0" err="1" smtClean="0"/>
              <a:t>Nr</a:t>
            </a:r>
            <a:r>
              <a:rPr lang="en-ZA" sz="1800" dirty="0" smtClean="0"/>
              <a:t>. of participants placed in </a:t>
            </a:r>
            <a:r>
              <a:rPr lang="en-ZA" sz="1800" b="1" i="1" dirty="0" smtClean="0"/>
              <a:t>job shadowing </a:t>
            </a:r>
            <a:r>
              <a:rPr lang="en-ZA" sz="1800" dirty="0" smtClean="0"/>
              <a:t>and the hours spent. The </a:t>
            </a:r>
            <a:r>
              <a:rPr lang="en-ZA" sz="1800" dirty="0" err="1" smtClean="0"/>
              <a:t>nr</a:t>
            </a:r>
            <a:r>
              <a:rPr lang="en-ZA" sz="1800" dirty="0" smtClean="0"/>
              <a:t> of days/hours spent doing actual work is multiplied with the hourly rate that was supposed to the paid. </a:t>
            </a:r>
          </a:p>
          <a:p>
            <a:r>
              <a:rPr lang="en-ZA" sz="1800" dirty="0" err="1" smtClean="0"/>
              <a:t>Nr</a:t>
            </a:r>
            <a:r>
              <a:rPr lang="en-ZA" sz="1800" dirty="0" smtClean="0"/>
              <a:t>. of participants placed </a:t>
            </a:r>
            <a:r>
              <a:rPr lang="en-ZA" sz="1800" b="1" i="1" dirty="0" smtClean="0"/>
              <a:t>in </a:t>
            </a:r>
            <a:r>
              <a:rPr lang="en-ZA" sz="1800" b="1" i="1" dirty="0" err="1" smtClean="0"/>
              <a:t>learnerships</a:t>
            </a:r>
            <a:r>
              <a:rPr lang="en-ZA" sz="1800" b="1" i="1" dirty="0" smtClean="0"/>
              <a:t>/internships </a:t>
            </a:r>
            <a:r>
              <a:rPr lang="en-ZA" sz="1800" dirty="0" smtClean="0"/>
              <a:t>and the value of the training if they had to pay for it. Also any income derived from the placement whilst in training. </a:t>
            </a:r>
          </a:p>
          <a:p>
            <a:r>
              <a:rPr lang="en-ZA" sz="1800" dirty="0" err="1" smtClean="0"/>
              <a:t>Nr</a:t>
            </a:r>
            <a:r>
              <a:rPr lang="en-ZA" sz="1800" dirty="0" smtClean="0"/>
              <a:t>. of participants attending all our </a:t>
            </a:r>
            <a:r>
              <a:rPr lang="en-ZA" sz="1800" b="1" i="1" dirty="0" smtClean="0"/>
              <a:t>training courses </a:t>
            </a:r>
            <a:r>
              <a:rPr lang="en-ZA" sz="1800" dirty="0" smtClean="0"/>
              <a:t>(life skills, computer, online job search, community investment programme) and the potential market value of the training if provided privately. </a:t>
            </a:r>
          </a:p>
          <a:p>
            <a:r>
              <a:rPr lang="en-ZA" sz="1800" dirty="0" err="1" smtClean="0"/>
              <a:t>Nr</a:t>
            </a:r>
            <a:r>
              <a:rPr lang="en-ZA" sz="1800" dirty="0" smtClean="0"/>
              <a:t>. of hours of </a:t>
            </a:r>
            <a:r>
              <a:rPr lang="en-ZA" sz="1800" b="1" i="1" dirty="0" smtClean="0"/>
              <a:t>voluntary work </a:t>
            </a:r>
            <a:r>
              <a:rPr lang="en-ZA" sz="1800" dirty="0" smtClean="0"/>
              <a:t>performed by volunteers multiplied with the market related hourly rate. </a:t>
            </a:r>
          </a:p>
          <a:p>
            <a:r>
              <a:rPr lang="en-ZA" sz="1800" dirty="0" err="1" smtClean="0"/>
              <a:t>Nr</a:t>
            </a:r>
            <a:r>
              <a:rPr lang="en-ZA" sz="1800" dirty="0" smtClean="0"/>
              <a:t>. of </a:t>
            </a:r>
            <a:r>
              <a:rPr lang="en-ZA" sz="1800" b="1" i="1" dirty="0" smtClean="0"/>
              <a:t>hours worked by staff </a:t>
            </a:r>
            <a:r>
              <a:rPr lang="en-ZA" sz="1800" dirty="0" smtClean="0"/>
              <a:t>multiplied with the market related hourly rate less their current salary (50% of what they should earn). </a:t>
            </a:r>
          </a:p>
          <a:p>
            <a:r>
              <a:rPr lang="en-ZA" sz="1800" b="1" i="1" dirty="0" smtClean="0"/>
              <a:t>Discounted/free training </a:t>
            </a:r>
            <a:r>
              <a:rPr lang="en-ZA" sz="1800" dirty="0" smtClean="0"/>
              <a:t>provided to staff/volunteers and </a:t>
            </a:r>
            <a:r>
              <a:rPr lang="en-ZA" sz="1800" b="1" i="1" dirty="0" smtClean="0"/>
              <a:t>material donations </a:t>
            </a:r>
            <a:r>
              <a:rPr lang="en-ZA" sz="1800" dirty="0" smtClean="0"/>
              <a:t>provided by partners and participants during workshops. </a:t>
            </a:r>
          </a:p>
          <a:p>
            <a:r>
              <a:rPr lang="en-ZA" sz="1800" dirty="0" smtClean="0"/>
              <a:t>The results of this evaluation are captured in our annual report. </a:t>
            </a:r>
          </a:p>
          <a:p>
            <a:endParaRPr lang="en-ZA" dirty="0"/>
          </a:p>
        </p:txBody>
      </p:sp>
    </p:spTree>
    <p:extLst>
      <p:ext uri="{BB962C8B-B14F-4D97-AF65-F5344CB8AC3E}">
        <p14:creationId xmlns:p14="http://schemas.microsoft.com/office/powerpoint/2010/main" val="4223070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40668"/>
            <a:ext cx="8229600" cy="648072"/>
          </a:xfrm>
        </p:spPr>
        <p:txBody>
          <a:bodyPr>
            <a:noAutofit/>
          </a:bodyPr>
          <a:lstStyle/>
          <a:p>
            <a:pPr algn="ctr"/>
            <a:r>
              <a:rPr lang="en-ZA" sz="3600" b="1" dirty="0" smtClean="0"/>
              <a:t>Stories and faces of a successful intervention! </a:t>
            </a:r>
            <a:endParaRPr lang="en-ZA" sz="3600" b="1" dirty="0"/>
          </a:p>
        </p:txBody>
      </p:sp>
      <p:sp>
        <p:nvSpPr>
          <p:cNvPr id="3" name="Content Placeholder 2"/>
          <p:cNvSpPr>
            <a:spLocks noGrp="1"/>
          </p:cNvSpPr>
          <p:nvPr>
            <p:ph idx="1"/>
          </p:nvPr>
        </p:nvSpPr>
        <p:spPr>
          <a:xfrm>
            <a:off x="457200" y="764704"/>
            <a:ext cx="8229600" cy="5976664"/>
          </a:xfrm>
        </p:spPr>
        <p:txBody>
          <a:bodyPr>
            <a:normAutofit lnSpcReduction="10000"/>
          </a:bodyPr>
          <a:lstStyle/>
          <a:p>
            <a:endParaRPr lang="en-ZA" sz="1800" b="1" dirty="0" smtClean="0"/>
          </a:p>
          <a:p>
            <a:r>
              <a:rPr lang="en-ZA" sz="1800" b="1" dirty="0" smtClean="0"/>
              <a:t>“Dear </a:t>
            </a:r>
            <a:r>
              <a:rPr lang="en-ZA" sz="1800" b="1" dirty="0"/>
              <a:t>Frank Julie </a:t>
            </a:r>
            <a:br>
              <a:rPr lang="en-ZA" sz="1800" b="1" dirty="0"/>
            </a:br>
            <a:r>
              <a:rPr lang="en-ZA" sz="1800" dirty="0"/>
              <a:t>I don't know if my wording is going to be </a:t>
            </a:r>
            <a:r>
              <a:rPr lang="en-ZA" sz="1800" dirty="0" smtClean="0"/>
              <a:t>right. You </a:t>
            </a:r>
            <a:r>
              <a:rPr lang="en-ZA" sz="1800" dirty="0"/>
              <a:t>would not know what fantastic news I have. I have received a call today that I</a:t>
            </a:r>
            <a:r>
              <a:rPr lang="en-ZA" sz="1800" dirty="0" smtClean="0"/>
              <a:t>'m </a:t>
            </a:r>
            <a:r>
              <a:rPr lang="en-ZA" sz="1800" dirty="0"/>
              <a:t>starting on Monday at The Foschini Group (TFG) do you know because I did my training through you. I have aced my </a:t>
            </a:r>
            <a:r>
              <a:rPr lang="en-ZA" sz="1800" dirty="0" smtClean="0"/>
              <a:t>assessment 96% </a:t>
            </a:r>
            <a:r>
              <a:rPr lang="en-ZA" sz="1800" dirty="0"/>
              <a:t>for vocal and my typing. Thank you for making a difference and changing lives. Now I am ready for the new </a:t>
            </a:r>
            <a:r>
              <a:rPr lang="en-ZA" sz="1800" dirty="0" smtClean="0"/>
              <a:t>challenges</a:t>
            </a:r>
            <a:r>
              <a:rPr lang="en-ZA" sz="1800" dirty="0"/>
              <a:t>. Thank you Frank Julie now 2012 is ending well. Keep on what you doing by making a difference</a:t>
            </a:r>
            <a:r>
              <a:rPr lang="en-ZA" sz="1800" dirty="0" smtClean="0"/>
              <a:t>.”</a:t>
            </a:r>
            <a:r>
              <a:rPr lang="en-ZA" sz="1800" b="1" dirty="0" smtClean="0"/>
              <a:t>(</a:t>
            </a:r>
            <a:r>
              <a:rPr lang="en-ZA" sz="1800" b="1" dirty="0" err="1"/>
              <a:t>Nazeema</a:t>
            </a:r>
            <a:r>
              <a:rPr lang="en-ZA" sz="1800" b="1" dirty="0"/>
              <a:t> </a:t>
            </a:r>
            <a:r>
              <a:rPr lang="en-ZA" sz="1800" b="1" dirty="0" err="1" smtClean="0"/>
              <a:t>Terblanche</a:t>
            </a:r>
            <a:r>
              <a:rPr lang="en-ZA" sz="1800" b="1" dirty="0" smtClean="0"/>
              <a:t>) </a:t>
            </a:r>
          </a:p>
          <a:p>
            <a:endParaRPr lang="en-ZA" sz="1800" dirty="0" smtClean="0"/>
          </a:p>
          <a:p>
            <a:r>
              <a:rPr lang="en-ZA" sz="1800" b="1" dirty="0" smtClean="0"/>
              <a:t>"</a:t>
            </a:r>
            <a:r>
              <a:rPr lang="en-ZA" sz="1800" b="1" dirty="0"/>
              <a:t>Hi Frank </a:t>
            </a:r>
            <a:r>
              <a:rPr lang="en-ZA" sz="1800" b="1" dirty="0" smtClean="0"/>
              <a:t>(during the time of RAG) </a:t>
            </a:r>
            <a:endParaRPr lang="en-ZA" sz="1800" b="1" dirty="0"/>
          </a:p>
          <a:p>
            <a:r>
              <a:rPr lang="en-ZA" sz="1800" dirty="0"/>
              <a:t>How are you doing?  I read an article in the </a:t>
            </a:r>
            <a:r>
              <a:rPr lang="en-ZA" sz="1800" dirty="0" err="1"/>
              <a:t>Tygerburger</a:t>
            </a:r>
            <a:r>
              <a:rPr lang="en-ZA" sz="1800" dirty="0"/>
              <a:t> about you doing a workshop in </a:t>
            </a:r>
            <a:r>
              <a:rPr lang="en-ZA" sz="1800" dirty="0" err="1"/>
              <a:t>Lavis</a:t>
            </a:r>
            <a:r>
              <a:rPr lang="en-ZA" sz="1800" dirty="0"/>
              <a:t> next week. So I wondered if it was you when I saw the name Frank Julie. I did the computer training course at R.A.G (2004) and attended all  the workshops. The ones you presented, </a:t>
            </a:r>
            <a:r>
              <a:rPr lang="en-ZA" sz="1800" dirty="0" err="1"/>
              <a:t>Karriem</a:t>
            </a:r>
            <a:r>
              <a:rPr lang="en-ZA" sz="1800" dirty="0"/>
              <a:t>, </a:t>
            </a:r>
            <a:r>
              <a:rPr lang="en-ZA" sz="1800" dirty="0" err="1"/>
              <a:t>Fathien</a:t>
            </a:r>
            <a:r>
              <a:rPr lang="en-ZA" sz="1800" dirty="0"/>
              <a:t> Jacobs and all those. The workshops at R.A.G really made me realise that there are questions I need to ask myself about what I want out of life. Just want to thank you, all those workshops impacted on my life in a positive way. I went on to complete a B Com degree in Information Systems at UWC. Currently working for Telkom as a Java web services specialist. Next year I plan to do my honours through </a:t>
            </a:r>
            <a:r>
              <a:rPr lang="en-ZA" sz="1800" dirty="0" err="1"/>
              <a:t>Unisa</a:t>
            </a:r>
            <a:r>
              <a:rPr lang="en-ZA" sz="1800" dirty="0"/>
              <a:t>. I hope those who will be attending you workshop will take and learn from it what I have. Once again thank you.“ </a:t>
            </a:r>
            <a:r>
              <a:rPr lang="en-ZA" sz="1800" b="1" dirty="0" err="1"/>
              <a:t>Ashwin</a:t>
            </a:r>
            <a:endParaRPr lang="en-ZA" sz="1800" b="1" dirty="0"/>
          </a:p>
          <a:p>
            <a:endParaRPr lang="en-ZA" sz="1800" dirty="0"/>
          </a:p>
        </p:txBody>
      </p:sp>
      <p:pic>
        <p:nvPicPr>
          <p:cNvPr id="55" name="Picture 54"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718" y="5877272"/>
            <a:ext cx="1295534" cy="864096"/>
          </a:xfrm>
          <a:prstGeom prst="rect">
            <a:avLst/>
          </a:prstGeom>
          <a:noFill/>
          <a:ln>
            <a:noFill/>
          </a:ln>
        </p:spPr>
      </p:pic>
    </p:spTree>
    <p:extLst>
      <p:ext uri="{BB962C8B-B14F-4D97-AF65-F5344CB8AC3E}">
        <p14:creationId xmlns:p14="http://schemas.microsoft.com/office/powerpoint/2010/main" val="1015498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39944" cy="864096"/>
          </a:xfrm>
        </p:spPr>
        <p:txBody>
          <a:bodyPr>
            <a:normAutofit fontScale="90000"/>
          </a:bodyPr>
          <a:lstStyle/>
          <a:p>
            <a:pPr algn="ctr"/>
            <a:r>
              <a:rPr lang="en-ZA" sz="4000" b="1" dirty="0" smtClean="0"/>
              <a:t>Success story – Victoria Petersen  </a:t>
            </a:r>
            <a:r>
              <a:rPr lang="en-ZA" b="1" dirty="0" smtClean="0"/>
              <a:t/>
            </a:r>
            <a:br>
              <a:rPr lang="en-ZA" b="1" dirty="0" smtClean="0"/>
            </a:br>
            <a:endParaRPr lang="en-ZA" sz="2900" b="1" dirty="0"/>
          </a:p>
        </p:txBody>
      </p:sp>
      <p:sp>
        <p:nvSpPr>
          <p:cNvPr id="3" name="Content Placeholder 2"/>
          <p:cNvSpPr>
            <a:spLocks noGrp="1"/>
          </p:cNvSpPr>
          <p:nvPr>
            <p:ph idx="1"/>
          </p:nvPr>
        </p:nvSpPr>
        <p:spPr>
          <a:xfrm>
            <a:off x="457200" y="908720"/>
            <a:ext cx="8229600" cy="5760640"/>
          </a:xfrm>
        </p:spPr>
        <p:txBody>
          <a:bodyPr>
            <a:normAutofit/>
          </a:bodyPr>
          <a:lstStyle/>
          <a:p>
            <a:pPr algn="just"/>
            <a:r>
              <a:rPr lang="en-ZA" sz="1700" dirty="0" smtClean="0"/>
              <a:t>Victoria </a:t>
            </a:r>
            <a:r>
              <a:rPr lang="en-ZA" sz="1700" dirty="0"/>
              <a:t>Petersen (or Vicky as we call her) lives in </a:t>
            </a:r>
            <a:r>
              <a:rPr lang="en-ZA" sz="1700" dirty="0" err="1"/>
              <a:t>Elsies</a:t>
            </a:r>
            <a:r>
              <a:rPr lang="en-ZA" sz="1700" dirty="0"/>
              <a:t> River and joined as a volunteer in August 2013. Before joining YP@W she did contract work at various companies. She attended various computer courses at YP@W and subsequently trained as a computer facilitator. She is currently busy with her second social media course at </a:t>
            </a:r>
            <a:r>
              <a:rPr lang="en-ZA" sz="1700" dirty="0" err="1"/>
              <a:t>RLabs</a:t>
            </a:r>
            <a:r>
              <a:rPr lang="en-ZA" sz="1700" dirty="0"/>
              <a:t>. She mirrored (or shadowed) Frank Julie for a few weeks. Since April 2013 she started work as a fieldworker for </a:t>
            </a:r>
            <a:r>
              <a:rPr lang="en-ZA" sz="1700" dirty="0" err="1"/>
              <a:t>Dreamworker</a:t>
            </a:r>
            <a:r>
              <a:rPr lang="en-ZA" sz="1700" dirty="0"/>
              <a:t>, Vicky is a very hard worker and very committed to her community. She also facilitates voluntary online job search training as </a:t>
            </a:r>
            <a:r>
              <a:rPr lang="en-ZA" sz="1700" dirty="0" err="1"/>
              <a:t>Adriaanse</a:t>
            </a:r>
            <a:r>
              <a:rPr lang="en-ZA" sz="1700" dirty="0"/>
              <a:t> community library in </a:t>
            </a:r>
            <a:r>
              <a:rPr lang="en-ZA" sz="1700" dirty="0" err="1"/>
              <a:t>Elsies</a:t>
            </a:r>
            <a:r>
              <a:rPr lang="en-ZA" sz="1700" dirty="0"/>
              <a:t> River. </a:t>
            </a:r>
            <a:r>
              <a:rPr lang="en-ZA" sz="1700" dirty="0" smtClean="0"/>
              <a:t>From a fieldworker at </a:t>
            </a:r>
            <a:r>
              <a:rPr lang="en-ZA" sz="1700" dirty="0" err="1" smtClean="0"/>
              <a:t>Dreamworker</a:t>
            </a:r>
            <a:r>
              <a:rPr lang="en-ZA" sz="1700" dirty="0" smtClean="0"/>
              <a:t> she was quickly promoted as office manager. She </a:t>
            </a:r>
            <a:r>
              <a:rPr lang="en-ZA" sz="1700" dirty="0"/>
              <a:t>is married with 2 children.    </a:t>
            </a:r>
          </a:p>
          <a:p>
            <a:endParaRPr lang="en-Z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269" y="3573016"/>
            <a:ext cx="5010150" cy="2319288"/>
          </a:xfrm>
          <a:prstGeom prst="rect">
            <a:avLst/>
          </a:prstGeom>
        </p:spPr>
      </p:pic>
      <p:pic>
        <p:nvPicPr>
          <p:cNvPr id="57" name="Picture 56" descr="C:\Users\Frank PC\Documents\logo ypw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2277" y="5657376"/>
            <a:ext cx="1295534" cy="864096"/>
          </a:xfrm>
          <a:prstGeom prst="rect">
            <a:avLst/>
          </a:prstGeom>
          <a:noFill/>
          <a:ln>
            <a:noFill/>
          </a:ln>
        </p:spPr>
      </p:pic>
    </p:spTree>
    <p:extLst>
      <p:ext uri="{BB962C8B-B14F-4D97-AF65-F5344CB8AC3E}">
        <p14:creationId xmlns:p14="http://schemas.microsoft.com/office/powerpoint/2010/main" val="22590783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92" y="764704"/>
            <a:ext cx="8229600" cy="632192"/>
          </a:xfrm>
        </p:spPr>
        <p:txBody>
          <a:bodyPr>
            <a:normAutofit fontScale="90000"/>
          </a:bodyPr>
          <a:lstStyle/>
          <a:p>
            <a:pPr algn="ctr"/>
            <a:r>
              <a:rPr lang="en-ZA" b="1" dirty="0" smtClean="0"/>
              <a:t/>
            </a:r>
            <a:br>
              <a:rPr lang="en-ZA" b="1" dirty="0" smtClean="0"/>
            </a:br>
            <a:r>
              <a:rPr lang="en-ZA" b="1" dirty="0"/>
              <a:t/>
            </a:r>
            <a:br>
              <a:rPr lang="en-ZA" b="1" dirty="0"/>
            </a:br>
            <a:r>
              <a:rPr lang="en-ZA" b="1" dirty="0" smtClean="0"/>
              <a:t/>
            </a:r>
            <a:br>
              <a:rPr lang="en-ZA" b="1" dirty="0" smtClean="0"/>
            </a:br>
            <a:r>
              <a:rPr lang="en-ZA" b="1" dirty="0"/>
              <a:t/>
            </a:r>
            <a:br>
              <a:rPr lang="en-ZA" b="1" dirty="0"/>
            </a:br>
            <a:r>
              <a:rPr lang="en-ZA" b="1" dirty="0" smtClean="0"/>
              <a:t/>
            </a:r>
            <a:br>
              <a:rPr lang="en-ZA" b="1" dirty="0" smtClean="0"/>
            </a:br>
            <a:r>
              <a:rPr lang="en-ZA" b="1" dirty="0"/>
              <a:t>Other success stories! </a:t>
            </a:r>
            <a:br>
              <a:rPr lang="en-ZA" b="1" dirty="0"/>
            </a:br>
            <a:endParaRPr lang="en-ZA"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583" y="1475923"/>
            <a:ext cx="2664296" cy="1953077"/>
          </a:xfrm>
        </p:spPr>
      </p:pic>
      <p:sp>
        <p:nvSpPr>
          <p:cNvPr id="14" name="Rounded Rectangle 13"/>
          <p:cNvSpPr/>
          <p:nvPr/>
        </p:nvSpPr>
        <p:spPr>
          <a:xfrm>
            <a:off x="495140" y="3463580"/>
            <a:ext cx="2505878" cy="683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t>Josephine </a:t>
            </a:r>
            <a:r>
              <a:rPr lang="en-ZA" sz="1600" b="1" dirty="0" err="1" smtClean="0"/>
              <a:t>Silbourne</a:t>
            </a:r>
            <a:endParaRPr lang="en-ZA" sz="1600" b="1" dirty="0" smtClean="0"/>
          </a:p>
          <a:p>
            <a:pPr algn="ctr"/>
            <a:r>
              <a:rPr lang="en-ZA" sz="1600" b="1" dirty="0" smtClean="0"/>
              <a:t>SAPS – Canal Walk</a:t>
            </a:r>
            <a:endParaRPr lang="en-ZA" sz="1600" b="1" dirty="0"/>
          </a:p>
        </p:txBody>
      </p:sp>
      <p:pic>
        <p:nvPicPr>
          <p:cNvPr id="57" name="Picture 56" descr="C:\Users\Frank PC\Documents\logo ypw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5733256"/>
            <a:ext cx="1295534" cy="864096"/>
          </a:xfrm>
          <a:prstGeom prst="rect">
            <a:avLst/>
          </a:prstGeom>
          <a:noFill/>
          <a:ln>
            <a:noFill/>
          </a:ln>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0397" y="980728"/>
            <a:ext cx="2551314" cy="1844145"/>
          </a:xfrm>
          <a:prstGeom prst="rect">
            <a:avLst/>
          </a:prstGeom>
        </p:spPr>
      </p:pic>
      <p:sp>
        <p:nvSpPr>
          <p:cNvPr id="7" name="Title 4"/>
          <p:cNvSpPr txBox="1">
            <a:spLocks/>
          </p:cNvSpPr>
          <p:nvPr/>
        </p:nvSpPr>
        <p:spPr>
          <a:xfrm>
            <a:off x="3365492" y="3077970"/>
            <a:ext cx="2502270" cy="683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rIns="0" bIns="0" rtlCol="0" anchor="ctr">
            <a:noAutofit/>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ZA" sz="1600" b="1" dirty="0" smtClean="0"/>
              <a:t>Mercia </a:t>
            </a:r>
            <a:r>
              <a:rPr lang="en-ZA" sz="1600" b="1" dirty="0" err="1" smtClean="0"/>
              <a:t>Blou</a:t>
            </a:r>
            <a:r>
              <a:rPr lang="en-ZA" sz="1600" b="1" dirty="0" smtClean="0"/>
              <a:t> – Optic Pharmacy – Bellville </a:t>
            </a:r>
            <a:endParaRPr lang="en-ZA" sz="1600" b="1" dirty="0"/>
          </a:p>
        </p:txBody>
      </p:sp>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7531" y="1946841"/>
            <a:ext cx="2579662" cy="2188121"/>
          </a:xfrm>
          <a:prstGeom prst="rect">
            <a:avLst/>
          </a:prstGeom>
        </p:spPr>
      </p:pic>
      <p:sp>
        <p:nvSpPr>
          <p:cNvPr id="9" name="Title 4"/>
          <p:cNvSpPr txBox="1">
            <a:spLocks/>
          </p:cNvSpPr>
          <p:nvPr/>
        </p:nvSpPr>
        <p:spPr>
          <a:xfrm>
            <a:off x="6402523" y="4435720"/>
            <a:ext cx="2495027" cy="579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rIns="0" bIns="0" rtlCol="0" anchor="ctr">
            <a:normAutofit lnSpcReduction="10000"/>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ZA" sz="1600" b="1" dirty="0" err="1" smtClean="0"/>
              <a:t>Aubrecia</a:t>
            </a:r>
            <a:r>
              <a:rPr lang="en-ZA" sz="1600" b="1" dirty="0" smtClean="0"/>
              <a:t> </a:t>
            </a:r>
            <a:r>
              <a:rPr lang="en-ZA" sz="1600" b="1" dirty="0" err="1" smtClean="0"/>
              <a:t>Arendse</a:t>
            </a:r>
            <a:endParaRPr lang="en-ZA" sz="1600" b="1" dirty="0" smtClean="0"/>
          </a:p>
          <a:p>
            <a:pPr algn="ctr"/>
            <a:r>
              <a:rPr lang="en-ZA" sz="1600" b="1" dirty="0" smtClean="0"/>
              <a:t>Department of Justice</a:t>
            </a:r>
            <a:endParaRPr lang="en-ZA" sz="1600" b="1" dirty="0"/>
          </a:p>
        </p:txBody>
      </p:sp>
      <p:pic>
        <p:nvPicPr>
          <p:cNvPr id="5122" name="Picture 2" descr="FB_IMG_162796722667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0812" y="4005064"/>
            <a:ext cx="2266950" cy="14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3481348" y="5661248"/>
            <a:ext cx="2505878" cy="713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err="1" smtClean="0"/>
              <a:t>Jene</a:t>
            </a:r>
            <a:r>
              <a:rPr lang="en-ZA" sz="1600" b="1" dirty="0" smtClean="0"/>
              <a:t>-Lee </a:t>
            </a:r>
            <a:r>
              <a:rPr lang="en-ZA" sz="1600" b="1" dirty="0" err="1" smtClean="0"/>
              <a:t>Kampher</a:t>
            </a:r>
            <a:endParaRPr lang="en-ZA" sz="1600" b="1" dirty="0" smtClean="0"/>
          </a:p>
          <a:p>
            <a:pPr algn="ctr"/>
            <a:r>
              <a:rPr lang="en-ZA" sz="1600" b="1" dirty="0" smtClean="0"/>
              <a:t>Two Oceans Marketing</a:t>
            </a:r>
            <a:endParaRPr lang="en-ZA" sz="1600" b="1" dirty="0"/>
          </a:p>
        </p:txBody>
      </p:sp>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92" y="4299394"/>
            <a:ext cx="230425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450081" y="5913938"/>
            <a:ext cx="2505878" cy="683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t>Isaac </a:t>
            </a:r>
            <a:r>
              <a:rPr lang="en-ZA" sz="1600" b="1" dirty="0" err="1" smtClean="0"/>
              <a:t>Mpofu</a:t>
            </a:r>
            <a:endParaRPr lang="en-ZA" sz="1600" b="1" dirty="0" smtClean="0"/>
          </a:p>
          <a:p>
            <a:pPr algn="ctr"/>
            <a:r>
              <a:rPr lang="en-ZA" sz="1600" b="1" dirty="0" smtClean="0"/>
              <a:t>Accountant</a:t>
            </a:r>
            <a:endParaRPr lang="en-ZA" sz="1600" b="1" dirty="0"/>
          </a:p>
        </p:txBody>
      </p:sp>
    </p:spTree>
    <p:extLst>
      <p:ext uri="{BB962C8B-B14F-4D97-AF65-F5344CB8AC3E}">
        <p14:creationId xmlns:p14="http://schemas.microsoft.com/office/powerpoint/2010/main" val="2966533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pPr algn="ctr"/>
            <a:r>
              <a:rPr lang="en-ZA" b="1" dirty="0" smtClean="0"/>
              <a:t>More about RAG … </a:t>
            </a:r>
            <a:endParaRPr lang="en-ZA" b="1" dirty="0"/>
          </a:p>
        </p:txBody>
      </p:sp>
      <p:sp>
        <p:nvSpPr>
          <p:cNvPr id="3" name="Content Placeholder 2"/>
          <p:cNvSpPr>
            <a:spLocks noGrp="1"/>
          </p:cNvSpPr>
          <p:nvPr>
            <p:ph idx="1"/>
          </p:nvPr>
        </p:nvSpPr>
        <p:spPr>
          <a:xfrm>
            <a:off x="488791" y="798171"/>
            <a:ext cx="8522474" cy="5914332"/>
          </a:xfrm>
        </p:spPr>
        <p:txBody>
          <a:bodyPr>
            <a:normAutofit/>
          </a:bodyPr>
          <a:lstStyle/>
          <a:p>
            <a:r>
              <a:rPr lang="en-ZA" sz="1800" dirty="0" smtClean="0"/>
              <a:t>RAG was built from scratch. It started as a resource centre by the Western Cape Society for Alternative Structures (WECSAS) and then transformed into a fully fledged non-profit organisation in 1993. It was built from the bedroom of its founder, Frank Julie. </a:t>
            </a:r>
            <a:endParaRPr lang="en-ZA" sz="1800" dirty="0"/>
          </a:p>
          <a:p>
            <a:r>
              <a:rPr lang="en-ZA" sz="1800" dirty="0" smtClean="0"/>
              <a:t>The organisation grew with leaps and bounds. Its offices and training centre were initially based in Bishop </a:t>
            </a:r>
            <a:r>
              <a:rPr lang="en-ZA" sz="1800" dirty="0" err="1" smtClean="0"/>
              <a:t>Lavis</a:t>
            </a:r>
            <a:r>
              <a:rPr lang="en-ZA" sz="1800" dirty="0" smtClean="0"/>
              <a:t>/</a:t>
            </a:r>
            <a:r>
              <a:rPr lang="en-ZA" sz="1800" dirty="0" err="1" smtClean="0"/>
              <a:t>Nooitgedacht</a:t>
            </a:r>
            <a:r>
              <a:rPr lang="en-ZA" sz="1800" dirty="0" smtClean="0"/>
              <a:t> and later moved to </a:t>
            </a:r>
            <a:r>
              <a:rPr lang="en-ZA" sz="1800" dirty="0" err="1" smtClean="0"/>
              <a:t>Athlone</a:t>
            </a:r>
            <a:r>
              <a:rPr lang="en-ZA" sz="1800" dirty="0" smtClean="0"/>
              <a:t>. Its high standards of training and its model of youth development attracted the attention of many donors. Interns from various countries such as The Netherlands, Belgium, Switzerland and Germany were referred to RAG. It was also instrumental in establishing the Youth Development Network based in Johannesburg. </a:t>
            </a:r>
          </a:p>
          <a:p>
            <a:r>
              <a:rPr lang="en-ZA" sz="1600" b="1" dirty="0" smtClean="0"/>
              <a:t> </a:t>
            </a:r>
          </a:p>
          <a:p>
            <a:pPr marL="0" indent="0">
              <a:buNone/>
            </a:pPr>
            <a:r>
              <a:rPr lang="en-ZA" sz="1600" b="1" dirty="0" smtClean="0"/>
              <a:t>Frank Julie meeting with </a:t>
            </a:r>
          </a:p>
          <a:p>
            <a:pPr marL="0" indent="0">
              <a:buNone/>
            </a:pPr>
            <a:r>
              <a:rPr lang="en-ZA" sz="1600" b="1" dirty="0" smtClean="0"/>
              <a:t>the SA ambassador </a:t>
            </a:r>
          </a:p>
          <a:p>
            <a:pPr marL="0" indent="0">
              <a:buNone/>
            </a:pPr>
            <a:r>
              <a:rPr lang="en-ZA" sz="1600" b="1" dirty="0" smtClean="0"/>
              <a:t>in The Netherlands in 1998</a:t>
            </a:r>
          </a:p>
          <a:p>
            <a:pPr marL="0" indent="0">
              <a:buNone/>
            </a:pPr>
            <a:endParaRPr lang="en-ZA" sz="1600" b="1" dirty="0"/>
          </a:p>
          <a:p>
            <a:pPr marL="0" indent="0">
              <a:buNone/>
            </a:pPr>
            <a:r>
              <a:rPr lang="en-ZA" sz="1600" b="1" dirty="0" smtClean="0"/>
              <a:t>                                                                           </a:t>
            </a:r>
          </a:p>
          <a:p>
            <a:pPr marL="0" indent="0">
              <a:buNone/>
            </a:pPr>
            <a:endParaRPr lang="en-ZA" sz="1600" b="1" dirty="0"/>
          </a:p>
          <a:p>
            <a:pPr marL="0" indent="0">
              <a:buNone/>
            </a:pPr>
            <a:r>
              <a:rPr lang="en-ZA" sz="1600" b="1" dirty="0" smtClean="0"/>
              <a:t>                                                                                        </a:t>
            </a:r>
          </a:p>
          <a:p>
            <a:pPr marL="0" indent="0">
              <a:buNone/>
            </a:pPr>
            <a:r>
              <a:rPr lang="en-ZA" sz="1600" b="1" dirty="0"/>
              <a:t> </a:t>
            </a:r>
            <a:r>
              <a:rPr lang="en-ZA" sz="1600" b="1" dirty="0" smtClean="0"/>
              <a:t>                                                                                          Anouk Muller, an intern from </a:t>
            </a:r>
          </a:p>
          <a:p>
            <a:pPr marL="0" indent="0">
              <a:buNone/>
            </a:pPr>
            <a:r>
              <a:rPr lang="en-ZA" sz="1600" b="1" dirty="0"/>
              <a:t> </a:t>
            </a:r>
            <a:r>
              <a:rPr lang="en-ZA" sz="1600" b="1" dirty="0" smtClean="0"/>
              <a:t>                                                                                           Holland (1999)</a:t>
            </a:r>
          </a:p>
        </p:txBody>
      </p:sp>
      <p:pic>
        <p:nvPicPr>
          <p:cNvPr id="4" name="Picture 3"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949280"/>
            <a:ext cx="1239322" cy="763222"/>
          </a:xfrm>
          <a:prstGeom prst="rect">
            <a:avLst/>
          </a:prstGeom>
          <a:noFill/>
          <a:ln>
            <a:no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933056"/>
            <a:ext cx="3168352" cy="1728192"/>
          </a:xfrm>
          <a:prstGeom prst="rect">
            <a:avLst/>
          </a:prstGeom>
        </p:spPr>
      </p:pic>
      <p:pic>
        <p:nvPicPr>
          <p:cNvPr id="1026" name="Picture 2" descr="C:\Users\Frank PC\Pictures\anouk mull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7499" y="4827803"/>
            <a:ext cx="2805104" cy="1556899"/>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3059832" y="4365104"/>
            <a:ext cx="100811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Left Arrow 5"/>
          <p:cNvSpPr/>
          <p:nvPr/>
        </p:nvSpPr>
        <p:spPr>
          <a:xfrm>
            <a:off x="4342603" y="6165304"/>
            <a:ext cx="661445"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84674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7084" y="2049542"/>
            <a:ext cx="3449339" cy="1211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ZA" sz="1800" b="1" dirty="0" err="1" smtClean="0"/>
              <a:t>Natricia</a:t>
            </a:r>
            <a:r>
              <a:rPr lang="en-ZA" sz="1800" b="1" dirty="0" smtClean="0"/>
              <a:t> Hendricks – City of CT / Bishop </a:t>
            </a:r>
            <a:r>
              <a:rPr lang="en-ZA" sz="1800" b="1" dirty="0" err="1" smtClean="0"/>
              <a:t>Lavis</a:t>
            </a:r>
            <a:r>
              <a:rPr lang="en-ZA" sz="1800" b="1" dirty="0" smtClean="0"/>
              <a:t/>
            </a:r>
            <a:br>
              <a:rPr lang="en-ZA" sz="1800" b="1" dirty="0" smtClean="0"/>
            </a:br>
            <a:r>
              <a:rPr lang="en-ZA" sz="1800" b="1" dirty="0" err="1" smtClean="0"/>
              <a:t>Sisanda</a:t>
            </a:r>
            <a:r>
              <a:rPr lang="en-ZA" sz="1800" b="1" dirty="0" smtClean="0"/>
              <a:t> </a:t>
            </a:r>
            <a:r>
              <a:rPr lang="en-ZA" sz="1800" b="1" dirty="0" err="1" smtClean="0"/>
              <a:t>Gabada</a:t>
            </a:r>
            <a:r>
              <a:rPr lang="en-ZA" sz="1800" b="1" dirty="0" smtClean="0"/>
              <a:t> / Home from Home</a:t>
            </a:r>
            <a:endParaRPr lang="en-ZA" sz="1800" b="1" dirty="0"/>
          </a:p>
        </p:txBody>
      </p:sp>
      <p:pic>
        <p:nvPicPr>
          <p:cNvPr id="57" name="Picture 56"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47838"/>
            <a:ext cx="1295534" cy="864096"/>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25" y="412968"/>
            <a:ext cx="2598410" cy="1440909"/>
          </a:xfrm>
          <a:prstGeom prst="rect">
            <a:avLst/>
          </a:prstGeom>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39434" y="3379401"/>
            <a:ext cx="2780241" cy="1212851"/>
          </a:xfrm>
        </p:spPr>
      </p:pic>
      <p:pic>
        <p:nvPicPr>
          <p:cNvPr id="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863" y="2049542"/>
            <a:ext cx="2887873" cy="1540346"/>
          </a:xfrm>
          <a:prstGeom prst="rect">
            <a:avLst/>
          </a:prstGeom>
        </p:spPr>
      </p:pic>
      <p:sp>
        <p:nvSpPr>
          <p:cNvPr id="8" name="Title 4"/>
          <p:cNvSpPr txBox="1">
            <a:spLocks/>
          </p:cNvSpPr>
          <p:nvPr/>
        </p:nvSpPr>
        <p:spPr>
          <a:xfrm>
            <a:off x="4253368" y="3692313"/>
            <a:ext cx="333305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rIns="0" bIns="0" rtlCol="0" anchor="ctr">
            <a:normAutofit/>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ZA" sz="1800" b="1" dirty="0" smtClean="0"/>
              <a:t>Mary-Ann Bergman ECD and Youth facilitator – City of CT </a:t>
            </a:r>
            <a:endParaRPr lang="en-ZA" sz="1800" b="1" dirty="0"/>
          </a:p>
        </p:txBody>
      </p:sp>
      <p:pic>
        <p:nvPicPr>
          <p:cNvPr id="9" name="Picture 8" descr="IMG-20210617-WA004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4972" y="4581128"/>
            <a:ext cx="3118314" cy="1410726"/>
          </a:xfrm>
          <a:prstGeom prst="rect">
            <a:avLst/>
          </a:prstGeom>
          <a:noFill/>
          <a:ln>
            <a:noFill/>
          </a:ln>
        </p:spPr>
      </p:pic>
      <p:sp>
        <p:nvSpPr>
          <p:cNvPr id="11" name="Title 4"/>
          <p:cNvSpPr txBox="1">
            <a:spLocks/>
          </p:cNvSpPr>
          <p:nvPr/>
        </p:nvSpPr>
        <p:spPr>
          <a:xfrm>
            <a:off x="4191272" y="6086763"/>
            <a:ext cx="3333056" cy="618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rIns="0" bIns="0" rtlCol="0" anchor="ctr">
            <a:normAutofit lnSpcReduction="10000"/>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ZA" sz="1800" b="1" dirty="0" smtClean="0"/>
              <a:t>Shaggy-Lee Miller </a:t>
            </a:r>
          </a:p>
          <a:p>
            <a:pPr algn="ctr"/>
            <a:r>
              <a:rPr lang="en-ZA" sz="1800" b="1" dirty="0" smtClean="0"/>
              <a:t>Chef  </a:t>
            </a:r>
            <a:endParaRPr lang="en-ZA" sz="1800" b="1" dirty="0"/>
          </a:p>
        </p:txBody>
      </p:sp>
      <p:pic>
        <p:nvPicPr>
          <p:cNvPr id="6146" name="Picture 2" descr="FB_IMG_16280589708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5817" y="332656"/>
            <a:ext cx="2808312" cy="152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4"/>
          <p:cNvSpPr txBox="1">
            <a:spLocks/>
          </p:cNvSpPr>
          <p:nvPr/>
        </p:nvSpPr>
        <p:spPr>
          <a:xfrm>
            <a:off x="6444207" y="928944"/>
            <a:ext cx="2448273" cy="618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rIns="0" bIns="0" rtlCol="0" anchor="ctr">
            <a:normAutofit lnSpcReduction="10000"/>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ZA" sz="1800" b="1" dirty="0" err="1" smtClean="0"/>
              <a:t>Zadeen</a:t>
            </a:r>
            <a:r>
              <a:rPr lang="en-ZA" sz="1800" b="1" dirty="0" smtClean="0"/>
              <a:t> </a:t>
            </a:r>
            <a:r>
              <a:rPr lang="en-ZA" sz="1800" b="1" dirty="0" err="1" smtClean="0"/>
              <a:t>Gelderbloem</a:t>
            </a:r>
            <a:endParaRPr lang="en-ZA" sz="1800" b="1" dirty="0" smtClean="0"/>
          </a:p>
          <a:p>
            <a:pPr algn="ctr"/>
            <a:r>
              <a:rPr lang="en-ZA" sz="1800" b="1" dirty="0" smtClean="0"/>
              <a:t>IT facilitator</a:t>
            </a:r>
          </a:p>
        </p:txBody>
      </p:sp>
      <p:pic>
        <p:nvPicPr>
          <p:cNvPr id="1026" name="Picture 2" descr="C:\Users\Frank PC\Downloads\facebook_1650048873629_692080659085902158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45595" y="4742238"/>
            <a:ext cx="2636912" cy="133871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4"/>
          <p:cNvSpPr txBox="1">
            <a:spLocks/>
          </p:cNvSpPr>
          <p:nvPr/>
        </p:nvSpPr>
        <p:spPr>
          <a:xfrm>
            <a:off x="184760" y="6238756"/>
            <a:ext cx="3384375" cy="429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rIns="0" bIns="0" rtlCol="0" anchor="ctr">
            <a:normAutofit/>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ZA" sz="1800" b="1" dirty="0" err="1" smtClean="0"/>
              <a:t>Lebumasil</a:t>
            </a:r>
            <a:r>
              <a:rPr lang="en-ZA" sz="1800" b="1" dirty="0" smtClean="0"/>
              <a:t> </a:t>
            </a:r>
            <a:r>
              <a:rPr lang="en-ZA" sz="1800" b="1" dirty="0" err="1" smtClean="0"/>
              <a:t>Masilo</a:t>
            </a:r>
            <a:r>
              <a:rPr lang="en-ZA" sz="1800" b="1" dirty="0" smtClean="0"/>
              <a:t>/Real </a:t>
            </a:r>
            <a:r>
              <a:rPr lang="en-ZA" sz="1800" b="1" dirty="0" err="1" smtClean="0"/>
              <a:t>Eastate</a:t>
            </a:r>
            <a:r>
              <a:rPr lang="en-ZA" sz="1800" b="1" dirty="0" smtClean="0"/>
              <a:t> </a:t>
            </a:r>
          </a:p>
        </p:txBody>
      </p:sp>
    </p:spTree>
    <p:extLst>
      <p:ext uri="{BB962C8B-B14F-4D97-AF65-F5344CB8AC3E}">
        <p14:creationId xmlns:p14="http://schemas.microsoft.com/office/powerpoint/2010/main" val="2574962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576064"/>
          </a:xfrm>
        </p:spPr>
        <p:txBody>
          <a:bodyPr>
            <a:normAutofit fontScale="90000"/>
          </a:bodyPr>
          <a:lstStyle/>
          <a:p>
            <a:pPr algn="ctr"/>
            <a:r>
              <a:rPr lang="en-ZA" sz="3200" b="1" dirty="0" smtClean="0"/>
              <a:t>Job shadowing/Department of Labour, Internships at Sanlam Insurance and Hairdressing </a:t>
            </a:r>
            <a:r>
              <a:rPr lang="en-ZA" sz="3200" b="1" dirty="0" err="1" smtClean="0"/>
              <a:t>Learnership</a:t>
            </a:r>
            <a:endParaRPr lang="en-ZA" sz="3200" b="1" dirty="0"/>
          </a:p>
        </p:txBody>
      </p:sp>
      <p:pic>
        <p:nvPicPr>
          <p:cNvPr id="4" name="Content Placeholder 3" descr="C:\Users\frankjosephjulie\Pictures\Job shadowing.kraaifonteingroup 13-16 May.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4248472" cy="2097360"/>
          </a:xfrm>
          <a:prstGeom prst="rect">
            <a:avLst/>
          </a:prstGeom>
          <a:noFill/>
          <a:ln>
            <a:noFill/>
          </a:ln>
        </p:spPr>
      </p:pic>
      <p:pic>
        <p:nvPicPr>
          <p:cNvPr id="5" name="Content Placeholder 3" descr="C:\Users\Frank PC\Pictures\sanlam interns2.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12976"/>
            <a:ext cx="5158916" cy="2385392"/>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4690" y="4149080"/>
            <a:ext cx="4121766" cy="2150544"/>
          </a:xfrm>
          <a:prstGeom prst="rect">
            <a:avLst/>
          </a:prstGeom>
        </p:spPr>
      </p:pic>
    </p:spTree>
    <p:extLst>
      <p:ext uri="{BB962C8B-B14F-4D97-AF65-F5344CB8AC3E}">
        <p14:creationId xmlns:p14="http://schemas.microsoft.com/office/powerpoint/2010/main" val="34396323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20080"/>
          </a:xfrm>
        </p:spPr>
        <p:txBody>
          <a:bodyPr>
            <a:normAutofit fontScale="90000"/>
          </a:bodyPr>
          <a:lstStyle/>
          <a:p>
            <a:pPr algn="ctr"/>
            <a:r>
              <a:rPr lang="en-ZA" b="1" dirty="0" smtClean="0"/>
              <a:t>Referrals by YP@W</a:t>
            </a:r>
            <a:endParaRPr lang="en-ZA" b="1" dirty="0"/>
          </a:p>
        </p:txBody>
      </p:sp>
      <p:pic>
        <p:nvPicPr>
          <p:cNvPr id="3074" name="Picture 2" descr="C:\Users\Frank PC\Pictures\harambee south cap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1780" y="2303603"/>
            <a:ext cx="3420380" cy="191748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Frank PC\Pictures\harambee south ca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005064"/>
            <a:ext cx="3653793" cy="18233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00192" y="1628800"/>
            <a:ext cx="2448272" cy="1754326"/>
          </a:xfrm>
          <a:prstGeom prst="rect">
            <a:avLst/>
          </a:prstGeom>
          <a:noFill/>
        </p:spPr>
        <p:txBody>
          <a:bodyPr wrap="square" rtlCol="0">
            <a:spAutoFit/>
          </a:bodyPr>
          <a:lstStyle/>
          <a:p>
            <a:r>
              <a:rPr lang="en-ZA" dirty="0" smtClean="0"/>
              <a:t>We also act as referral agency or intermediary between placements agencies and unemployed youth in communities. </a:t>
            </a:r>
            <a:endParaRPr lang="en-ZA" dirty="0"/>
          </a:p>
        </p:txBody>
      </p:sp>
      <p:sp>
        <p:nvSpPr>
          <p:cNvPr id="5" name="TextBox 4"/>
          <p:cNvSpPr txBox="1"/>
          <p:nvPr/>
        </p:nvSpPr>
        <p:spPr>
          <a:xfrm>
            <a:off x="1331640" y="4365104"/>
            <a:ext cx="2520280" cy="2308324"/>
          </a:xfrm>
          <a:prstGeom prst="rect">
            <a:avLst/>
          </a:prstGeom>
          <a:noFill/>
        </p:spPr>
        <p:txBody>
          <a:bodyPr wrap="square" rtlCol="0">
            <a:spAutoFit/>
          </a:bodyPr>
          <a:lstStyle/>
          <a:p>
            <a:r>
              <a:rPr lang="en-ZA" dirty="0" smtClean="0"/>
              <a:t>Here is an example of unemployed youth being assessed by </a:t>
            </a:r>
            <a:r>
              <a:rPr lang="en-ZA" dirty="0" err="1" smtClean="0"/>
              <a:t>Harambee</a:t>
            </a:r>
            <a:r>
              <a:rPr lang="en-ZA" dirty="0" smtClean="0"/>
              <a:t> in </a:t>
            </a:r>
            <a:r>
              <a:rPr lang="en-ZA" dirty="0" err="1" smtClean="0"/>
              <a:t>Plettenberg</a:t>
            </a:r>
            <a:r>
              <a:rPr lang="en-ZA" dirty="0" smtClean="0"/>
              <a:t> Bay, George and </a:t>
            </a:r>
            <a:r>
              <a:rPr lang="en-ZA" dirty="0" err="1" smtClean="0"/>
              <a:t>Mossel</a:t>
            </a:r>
            <a:r>
              <a:rPr lang="en-ZA" dirty="0" smtClean="0"/>
              <a:t> Bay. 54 candidates were placed. </a:t>
            </a:r>
            <a:endParaRPr lang="en-ZA" dirty="0"/>
          </a:p>
        </p:txBody>
      </p:sp>
      <p:pic>
        <p:nvPicPr>
          <p:cNvPr id="7" name="Picture 6" descr="C:\Users\Frank PC\AppData\Local\Microsoft\Windows\INetCache\IE\15WWKTMK\IMG-20201203-WA001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124744"/>
            <a:ext cx="3024336" cy="1872208"/>
          </a:xfrm>
          <a:prstGeom prst="rect">
            <a:avLst/>
          </a:prstGeom>
          <a:noFill/>
          <a:ln>
            <a:noFill/>
          </a:ln>
        </p:spPr>
      </p:pic>
    </p:spTree>
    <p:extLst>
      <p:ext uri="{BB962C8B-B14F-4D97-AF65-F5344CB8AC3E}">
        <p14:creationId xmlns:p14="http://schemas.microsoft.com/office/powerpoint/2010/main" val="96433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55" y="188640"/>
            <a:ext cx="8229600" cy="504056"/>
          </a:xfrm>
        </p:spPr>
        <p:txBody>
          <a:bodyPr>
            <a:noAutofit/>
          </a:bodyPr>
          <a:lstStyle/>
          <a:p>
            <a:pPr algn="ctr"/>
            <a:r>
              <a:rPr lang="en-ZA" sz="3600" b="1" dirty="0" smtClean="0"/>
              <a:t>Feedback from our Facebook page</a:t>
            </a:r>
            <a:endParaRPr lang="en-ZA" sz="3600" b="1" dirty="0"/>
          </a:p>
        </p:txBody>
      </p:sp>
      <p:sp>
        <p:nvSpPr>
          <p:cNvPr id="3" name="Content Placeholder 2"/>
          <p:cNvSpPr>
            <a:spLocks noGrp="1"/>
          </p:cNvSpPr>
          <p:nvPr>
            <p:ph idx="1"/>
          </p:nvPr>
        </p:nvSpPr>
        <p:spPr>
          <a:xfrm>
            <a:off x="457200" y="692696"/>
            <a:ext cx="8229600" cy="6048672"/>
          </a:xfrm>
        </p:spPr>
        <p:txBody>
          <a:bodyPr>
            <a:normAutofit fontScale="62500" lnSpcReduction="20000"/>
          </a:bodyPr>
          <a:lstStyle/>
          <a:p>
            <a:r>
              <a:rPr lang="en-ZA" sz="2900" b="1" dirty="0" smtClean="0"/>
              <a:t>Rose </a:t>
            </a:r>
            <a:r>
              <a:rPr lang="en-ZA" sz="2900" b="1" dirty="0"/>
              <a:t>De Klerk </a:t>
            </a:r>
            <a:r>
              <a:rPr lang="en-ZA" sz="2900" b="1" dirty="0" smtClean="0"/>
              <a:t>wrote:</a:t>
            </a:r>
            <a:endParaRPr lang="en-ZA" sz="2900" b="1" dirty="0"/>
          </a:p>
          <a:p>
            <a:r>
              <a:rPr lang="en-ZA" sz="2900" dirty="0"/>
              <a:t>YP@W has made a profound impact on my life</a:t>
            </a:r>
            <a:r>
              <a:rPr lang="en-ZA" sz="2900" dirty="0" smtClean="0"/>
              <a:t>.</a:t>
            </a:r>
            <a:endParaRPr lang="en-ZA" sz="2900" dirty="0"/>
          </a:p>
          <a:p>
            <a:r>
              <a:rPr lang="en-ZA" sz="2900" dirty="0"/>
              <a:t>I attended the 3 day- workshop in Bellville Library hosted by Frank Julie. What an awesome and inspirational presentation delivered by him! He awakened the potential I knew I had but did not have the ability and skill to uncover myself. I left the workshop with such confidence and direction. I now have a “ Yes I can “ mentality and a clear vision of where I want to go</a:t>
            </a:r>
            <a:r>
              <a:rPr lang="en-ZA" sz="2900" dirty="0" smtClean="0"/>
              <a:t>. I </a:t>
            </a:r>
            <a:r>
              <a:rPr lang="en-ZA" sz="2900" dirty="0"/>
              <a:t>then made use of the opportunity to enrol in the computer classes. Shirley was such a competent and patient teacher that took us step by step. I have such gratitude for her and </a:t>
            </a:r>
            <a:r>
              <a:rPr lang="en-ZA" sz="2900" dirty="0" err="1"/>
              <a:t>Mandi</a:t>
            </a:r>
            <a:r>
              <a:rPr lang="en-ZA" sz="2900" dirty="0"/>
              <a:t> who through sacrifice, dedication and commitment ensured that we all took our lessons </a:t>
            </a:r>
            <a:r>
              <a:rPr lang="en-ZA" sz="2900" dirty="0" smtClean="0"/>
              <a:t>seriously.</a:t>
            </a:r>
            <a:r>
              <a:rPr lang="en-ZA" sz="2900" dirty="0"/>
              <a:t> </a:t>
            </a:r>
            <a:r>
              <a:rPr lang="en-ZA" sz="2900" dirty="0" smtClean="0"/>
              <a:t>I </a:t>
            </a:r>
            <a:r>
              <a:rPr lang="en-ZA" sz="2900" dirty="0"/>
              <a:t>am now more informed and knowledgeable about MS Word, MS Excel, MS Access, PowerPoint and the Internet</a:t>
            </a:r>
            <a:r>
              <a:rPr lang="en-ZA" sz="2900" dirty="0" smtClean="0"/>
              <a:t>. Thank </a:t>
            </a:r>
            <a:r>
              <a:rPr lang="en-ZA" sz="2900" dirty="0"/>
              <a:t>you YP@W for inspiring me to become motivated about job hunting and my future career. I will apply the skills that I have learned and not procrastinate anymore</a:t>
            </a:r>
            <a:r>
              <a:rPr lang="en-ZA" sz="2900" dirty="0" smtClean="0"/>
              <a:t>.</a:t>
            </a:r>
            <a:r>
              <a:rPr lang="en-ZA" sz="2900" dirty="0"/>
              <a:t> </a:t>
            </a:r>
            <a:endParaRPr lang="en-ZA" sz="2900" dirty="0" smtClean="0"/>
          </a:p>
          <a:p>
            <a:endParaRPr lang="en-ZA" sz="2900" dirty="0"/>
          </a:p>
          <a:p>
            <a:r>
              <a:rPr lang="en-ZA" sz="2900" b="1" dirty="0" smtClean="0"/>
              <a:t>Shannon </a:t>
            </a:r>
            <a:r>
              <a:rPr lang="en-ZA" sz="2900" b="1" dirty="0"/>
              <a:t>Adams wrote: </a:t>
            </a:r>
          </a:p>
          <a:p>
            <a:r>
              <a:rPr lang="en-ZA" sz="2900" dirty="0"/>
              <a:t>Good Evening . I Would Just Like To Thank </a:t>
            </a:r>
            <a:r>
              <a:rPr lang="en-ZA" sz="2900" dirty="0" err="1"/>
              <a:t>YoungPeople@Work</a:t>
            </a:r>
            <a:r>
              <a:rPr lang="en-ZA" sz="2900" dirty="0"/>
              <a:t> For The Three Day Workshop. It Was A Great Experience , It Was Very Helpful And Insightful . What You Guys Are Doing For The People Is Amazing , Not Anybody Would Go Out Of Their Way For Others , Not A Lot Of People Are Willing To Help Each Other , They Like To See You Fail But You Guys Helped Not </a:t>
            </a:r>
            <a:endParaRPr lang="en-ZA" sz="2900" dirty="0" smtClean="0"/>
          </a:p>
          <a:p>
            <a:r>
              <a:rPr lang="en-ZA" sz="2900" dirty="0" smtClean="0"/>
              <a:t>Me </a:t>
            </a:r>
            <a:r>
              <a:rPr lang="en-ZA" sz="2900" dirty="0"/>
              <a:t>But Many Others , Giving Up Is Never The Way Out. Thanks </a:t>
            </a:r>
            <a:endParaRPr lang="en-ZA" sz="2900" dirty="0" smtClean="0"/>
          </a:p>
          <a:p>
            <a:r>
              <a:rPr lang="en-ZA" sz="2900" dirty="0" smtClean="0"/>
              <a:t>Again </a:t>
            </a:r>
            <a:r>
              <a:rPr lang="en-ZA" sz="2900" dirty="0"/>
              <a:t>For Being Such Amazing People , God Bless You All. Waking Up That Early </a:t>
            </a:r>
            <a:r>
              <a:rPr lang="en-ZA" sz="2900" dirty="0" smtClean="0"/>
              <a:t>Was </a:t>
            </a:r>
            <a:r>
              <a:rPr lang="en-ZA" sz="2900" dirty="0"/>
              <a:t>Definitely Worth It. Keep Up The Good Work!</a:t>
            </a:r>
          </a:p>
          <a:p>
            <a:endParaRPr lang="en-ZA" sz="2900" dirty="0"/>
          </a:p>
          <a:p>
            <a:endParaRPr lang="en-ZA" sz="2900" dirty="0"/>
          </a:p>
        </p:txBody>
      </p:sp>
      <p:pic>
        <p:nvPicPr>
          <p:cNvPr id="4" name="Picture 3"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733256"/>
            <a:ext cx="1455346" cy="1014966"/>
          </a:xfrm>
          <a:prstGeom prst="rect">
            <a:avLst/>
          </a:prstGeom>
          <a:noFill/>
          <a:ln>
            <a:noFill/>
          </a:ln>
        </p:spPr>
      </p:pic>
    </p:spTree>
    <p:extLst>
      <p:ext uri="{BB962C8B-B14F-4D97-AF65-F5344CB8AC3E}">
        <p14:creationId xmlns:p14="http://schemas.microsoft.com/office/powerpoint/2010/main" val="681704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Autofit/>
          </a:bodyPr>
          <a:lstStyle/>
          <a:p>
            <a:pPr algn="ctr"/>
            <a:r>
              <a:rPr lang="en-ZA" sz="3000" b="1" dirty="0" smtClean="0"/>
              <a:t>From retrenched clothing production manager to YP@W Operations Manager! </a:t>
            </a:r>
            <a:endParaRPr lang="en-ZA" sz="3000" b="1" dirty="0"/>
          </a:p>
        </p:txBody>
      </p:sp>
      <p:sp>
        <p:nvSpPr>
          <p:cNvPr id="3" name="Content Placeholder 2"/>
          <p:cNvSpPr>
            <a:spLocks noGrp="1"/>
          </p:cNvSpPr>
          <p:nvPr>
            <p:ph idx="1"/>
          </p:nvPr>
        </p:nvSpPr>
        <p:spPr>
          <a:xfrm>
            <a:off x="251520" y="980728"/>
            <a:ext cx="8640960" cy="5877272"/>
          </a:xfrm>
        </p:spPr>
        <p:txBody>
          <a:bodyPr>
            <a:normAutofit fontScale="92500" lnSpcReduction="10000"/>
          </a:bodyPr>
          <a:lstStyle/>
          <a:p>
            <a:r>
              <a:rPr lang="en-ZA" sz="1800" dirty="0"/>
              <a:t> </a:t>
            </a:r>
            <a:r>
              <a:rPr lang="en-ZA" sz="1800" dirty="0" smtClean="0"/>
              <a:t>“Since </a:t>
            </a:r>
            <a:r>
              <a:rPr lang="en-ZA" sz="1800" dirty="0"/>
              <a:t>I started out as a mere volunteer at YP@W, I can proudly say  that I have grown tremendously, as a person</a:t>
            </a:r>
            <a:r>
              <a:rPr lang="en-ZA" sz="1800" dirty="0" smtClean="0"/>
              <a:t>. I </a:t>
            </a:r>
            <a:r>
              <a:rPr lang="en-ZA" sz="1800" dirty="0"/>
              <a:t>have grown with so much confidence and it is all due to being introduced to various training programmes and opportunities which made me feel  more empowered</a:t>
            </a:r>
            <a:r>
              <a:rPr lang="en-ZA" sz="1800" dirty="0" smtClean="0"/>
              <a:t>. When </a:t>
            </a:r>
            <a:r>
              <a:rPr lang="en-ZA" sz="1800" dirty="0"/>
              <a:t>I think of how little (I can call it “little</a:t>
            </a:r>
            <a:r>
              <a:rPr lang="en-ZA" sz="1800" dirty="0" smtClean="0"/>
              <a:t>” now</a:t>
            </a:r>
            <a:r>
              <a:rPr lang="en-ZA" sz="1800" dirty="0"/>
              <a:t>)  I knew about computers, office administration; operation management; and even facilitation,  in comparison with what I know today, I can only applaud the people who have taught me what I now know.</a:t>
            </a:r>
          </a:p>
          <a:p>
            <a:r>
              <a:rPr lang="en-ZA" sz="1800" dirty="0"/>
              <a:t>All of the above is easier said than done, and at YP@W, it is all about planning strategically, sitting in meetings to discuss an upcoming event and then slowly but surely see how it all falls into place when a hardworking TEAM starts putting the puzzle together</a:t>
            </a:r>
            <a:r>
              <a:rPr lang="en-ZA" sz="1800" dirty="0" smtClean="0"/>
              <a:t>. I </a:t>
            </a:r>
            <a:r>
              <a:rPr lang="en-ZA" sz="1800" dirty="0"/>
              <a:t>am amazed at how easily I can put a report together nowadays, how I can prepare a computer lesson with proper planning and ease….because I was taught that knowing your content, will make the applying thereof much easier and more effective</a:t>
            </a:r>
            <a:r>
              <a:rPr lang="en-ZA" sz="1800" dirty="0" smtClean="0"/>
              <a:t>! From being a volunteer  I am now a </a:t>
            </a:r>
          </a:p>
          <a:p>
            <a:r>
              <a:rPr lang="en-ZA" sz="1800" dirty="0"/>
              <a:t>q</a:t>
            </a:r>
            <a:r>
              <a:rPr lang="en-ZA" sz="1800" dirty="0" smtClean="0"/>
              <a:t>ualified computer facilitator, training basic, </a:t>
            </a:r>
            <a:r>
              <a:rPr lang="en-ZA" sz="1800" dirty="0" err="1" smtClean="0"/>
              <a:t>interme</a:t>
            </a:r>
            <a:r>
              <a:rPr lang="en-ZA" sz="1800" dirty="0" smtClean="0"/>
              <a:t>-</a:t>
            </a:r>
          </a:p>
          <a:p>
            <a:r>
              <a:rPr lang="en-ZA" sz="1800" dirty="0" err="1"/>
              <a:t>d</a:t>
            </a:r>
            <a:r>
              <a:rPr lang="en-ZA" sz="1800" dirty="0" err="1" smtClean="0"/>
              <a:t>iate</a:t>
            </a:r>
            <a:r>
              <a:rPr lang="en-ZA" sz="1800" dirty="0" smtClean="0"/>
              <a:t> and advanced application programmes. I manage</a:t>
            </a:r>
          </a:p>
          <a:p>
            <a:r>
              <a:rPr lang="en-ZA" sz="1800" dirty="0" smtClean="0"/>
              <a:t>the other facilitators, do bookkeeping, office admin and </a:t>
            </a:r>
          </a:p>
          <a:p>
            <a:r>
              <a:rPr lang="en-ZA" sz="1800" dirty="0"/>
              <a:t>e</a:t>
            </a:r>
            <a:r>
              <a:rPr lang="en-ZA" sz="1800" dirty="0" smtClean="0"/>
              <a:t>ven serve on the boards of YP@W and People First </a:t>
            </a:r>
          </a:p>
          <a:p>
            <a:r>
              <a:rPr lang="en-ZA" sz="1800" dirty="0" smtClean="0"/>
              <a:t>Foundation!  Recently I completed my accredited SDF</a:t>
            </a:r>
          </a:p>
          <a:p>
            <a:r>
              <a:rPr lang="en-ZA" sz="1800" dirty="0" smtClean="0"/>
              <a:t>training through the Services SETA! </a:t>
            </a:r>
            <a:endParaRPr lang="en-ZA" sz="1800" dirty="0"/>
          </a:p>
          <a:p>
            <a:r>
              <a:rPr lang="en-ZA" sz="1800" dirty="0"/>
              <a:t>I am still SMILING, and it is now 3 and a half </a:t>
            </a:r>
            <a:r>
              <a:rPr lang="en-ZA" sz="1800" dirty="0" smtClean="0"/>
              <a:t>years</a:t>
            </a:r>
          </a:p>
          <a:p>
            <a:pPr marL="0" indent="0">
              <a:buNone/>
            </a:pPr>
            <a:r>
              <a:rPr lang="en-ZA" sz="1800" dirty="0"/>
              <a:t> </a:t>
            </a:r>
            <a:r>
              <a:rPr lang="en-ZA" sz="1800" dirty="0" smtClean="0"/>
              <a:t>    </a:t>
            </a:r>
            <a:r>
              <a:rPr lang="en-ZA" sz="1800" dirty="0"/>
              <a:t>later, thanks to YP@W</a:t>
            </a:r>
            <a:r>
              <a:rPr lang="en-ZA" sz="1800" dirty="0" smtClean="0"/>
              <a:t>!!!” (Shirley De </a:t>
            </a:r>
            <a:r>
              <a:rPr lang="en-ZA" sz="1800" dirty="0" err="1" smtClean="0"/>
              <a:t>Jongh</a:t>
            </a:r>
            <a:r>
              <a:rPr lang="en-ZA" sz="1800" dirty="0" smtClean="0"/>
              <a:t>) </a:t>
            </a:r>
            <a:endParaRPr lang="en-ZA" sz="1800" dirty="0"/>
          </a:p>
          <a:p>
            <a:endParaRPr lang="en-ZA" dirty="0"/>
          </a:p>
        </p:txBody>
      </p:sp>
      <p:pic>
        <p:nvPicPr>
          <p:cNvPr id="2050" name="Picture 2" descr="C:\Users\Frank PC\Downloads\facebook_1650087303139_69209677759061118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0065" y="4221088"/>
            <a:ext cx="2504383" cy="250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7379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pPr algn="ctr"/>
            <a:r>
              <a:rPr lang="en-ZA" b="1" dirty="0" smtClean="0"/>
              <a:t>Feedback from partners</a:t>
            </a:r>
            <a:endParaRPr lang="en-ZA" b="1" dirty="0"/>
          </a:p>
        </p:txBody>
      </p:sp>
      <p:sp>
        <p:nvSpPr>
          <p:cNvPr id="3" name="Content Placeholder 2"/>
          <p:cNvSpPr>
            <a:spLocks noGrp="1"/>
          </p:cNvSpPr>
          <p:nvPr>
            <p:ph idx="1"/>
          </p:nvPr>
        </p:nvSpPr>
        <p:spPr>
          <a:xfrm>
            <a:off x="457200" y="1124744"/>
            <a:ext cx="8229600" cy="5544616"/>
          </a:xfrm>
          <a:solidFill>
            <a:schemeClr val="bg1"/>
          </a:solidFill>
        </p:spPr>
        <p:txBody>
          <a:bodyPr>
            <a:normAutofit fontScale="70000" lnSpcReduction="20000"/>
          </a:bodyPr>
          <a:lstStyle/>
          <a:p>
            <a:r>
              <a:rPr lang="en-ZA" sz="2700" i="1" dirty="0" smtClean="0"/>
              <a:t>“Dear Frank</a:t>
            </a:r>
          </a:p>
          <a:p>
            <a:r>
              <a:rPr lang="en-ZA" sz="2700" i="1" dirty="0" smtClean="0"/>
              <a:t>Thank </a:t>
            </a:r>
            <a:r>
              <a:rPr lang="en-ZA" sz="2700" i="1" dirty="0"/>
              <a:t>you for meeting with various divisions of DSD on 24/2/14.</a:t>
            </a:r>
            <a:br>
              <a:rPr lang="en-ZA" sz="2700" i="1" dirty="0"/>
            </a:br>
            <a:r>
              <a:rPr lang="en-ZA" sz="2700" i="1" dirty="0"/>
              <a:t>Your program is really amazing and so cost effective and empowering - so many lessons we learnt already in just this one session. We and other NPOs can learn a lot from you. </a:t>
            </a:r>
            <a:endParaRPr lang="en-ZA" sz="2700" i="1" dirty="0" smtClean="0"/>
          </a:p>
          <a:p>
            <a:r>
              <a:rPr lang="en-ZA" sz="2700" i="1" dirty="0" smtClean="0"/>
              <a:t>We </a:t>
            </a:r>
            <a:r>
              <a:rPr lang="en-ZA" sz="2700" i="1" dirty="0"/>
              <a:t>hope to continue the relationship we have started and I know great benefits will come from us working together towards the great goal of opportunities for youth.”  </a:t>
            </a:r>
            <a:endParaRPr lang="en-ZA" sz="2700" i="1" dirty="0" smtClean="0"/>
          </a:p>
          <a:p>
            <a:r>
              <a:rPr lang="en-ZA" sz="2700" b="1" i="1" dirty="0" smtClean="0"/>
              <a:t>Deborah </a:t>
            </a:r>
            <a:r>
              <a:rPr lang="en-ZA" sz="2700" b="1" i="1" dirty="0"/>
              <a:t>Dreyer, Senior Director, Department of Social </a:t>
            </a:r>
            <a:r>
              <a:rPr lang="en-ZA" sz="2700" b="1" i="1" dirty="0" smtClean="0"/>
              <a:t>Development</a:t>
            </a:r>
            <a:endParaRPr lang="en-ZA" sz="2700" dirty="0"/>
          </a:p>
          <a:p>
            <a:endParaRPr lang="en-ZA" sz="2700" dirty="0" smtClean="0"/>
          </a:p>
          <a:p>
            <a:endParaRPr lang="en-ZA" sz="2700" dirty="0"/>
          </a:p>
          <a:p>
            <a:r>
              <a:rPr lang="en-US" sz="2700" dirty="0" smtClean="0"/>
              <a:t>“Department of </a:t>
            </a:r>
            <a:r>
              <a:rPr lang="en-US" sz="2700" dirty="0" err="1" smtClean="0"/>
              <a:t>Labour</a:t>
            </a:r>
            <a:r>
              <a:rPr lang="en-US" sz="2700" dirty="0" smtClean="0"/>
              <a:t> (Bellville office) has </a:t>
            </a:r>
            <a:r>
              <a:rPr lang="en-US" sz="2700" dirty="0"/>
              <a:t>established and strengthen relationships </a:t>
            </a:r>
            <a:r>
              <a:rPr lang="en-US" sz="2700" dirty="0" smtClean="0"/>
              <a:t>with YP@W as service </a:t>
            </a:r>
            <a:r>
              <a:rPr lang="en-US" sz="2700" dirty="0"/>
              <a:t>provider since 2012. </a:t>
            </a:r>
            <a:endParaRPr lang="en-ZA" sz="2700" dirty="0"/>
          </a:p>
          <a:p>
            <a:r>
              <a:rPr lang="en-US" sz="2700" dirty="0"/>
              <a:t>The above organization has been instrumental in developing young unemployed persons and has become an extension of our services to the unemployed population. More that 1000 clients referred from our database have been successfully assisted through their specialized intervention. We continue to support any initiative or structure that expresses our mandate to the benefit of the marginalized</a:t>
            </a:r>
            <a:r>
              <a:rPr lang="en-US" sz="2700" dirty="0" smtClean="0"/>
              <a:t>.</a:t>
            </a:r>
            <a:endParaRPr lang="en-ZA" sz="2700" dirty="0"/>
          </a:p>
          <a:p>
            <a:r>
              <a:rPr lang="en-US" sz="2700" b="1" dirty="0" err="1" smtClean="0"/>
              <a:t>Ms</a:t>
            </a:r>
            <a:r>
              <a:rPr lang="en-US" sz="2700" b="1" dirty="0" smtClean="0"/>
              <a:t> Freda Camphor,    Assistant Director: Public Employment Services, Department of Employment and </a:t>
            </a:r>
            <a:r>
              <a:rPr lang="en-US" sz="2700" b="1" dirty="0" err="1" smtClean="0"/>
              <a:t>Labour</a:t>
            </a:r>
            <a:r>
              <a:rPr lang="en-US" sz="2700" b="1" dirty="0" smtClean="0"/>
              <a:t> </a:t>
            </a:r>
            <a:endParaRPr lang="en-ZA" sz="2700" dirty="0"/>
          </a:p>
          <a:p>
            <a:endParaRPr lang="en-ZA" dirty="0"/>
          </a:p>
          <a:p>
            <a:endParaRPr lang="en-ZA" dirty="0"/>
          </a:p>
        </p:txBody>
      </p:sp>
    </p:spTree>
    <p:extLst>
      <p:ext uri="{BB962C8B-B14F-4D97-AF65-F5344CB8AC3E}">
        <p14:creationId xmlns:p14="http://schemas.microsoft.com/office/powerpoint/2010/main" val="31500899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pPr algn="ctr"/>
            <a:r>
              <a:rPr lang="en-ZA" sz="3600" b="1" dirty="0" smtClean="0"/>
              <a:t>Who is involved</a:t>
            </a:r>
            <a:r>
              <a:rPr lang="en-ZA" sz="3600" b="1" dirty="0"/>
              <a:t>?</a:t>
            </a:r>
          </a:p>
        </p:txBody>
      </p:sp>
      <p:sp>
        <p:nvSpPr>
          <p:cNvPr id="3" name="Content Placeholder 2"/>
          <p:cNvSpPr>
            <a:spLocks noGrp="1"/>
          </p:cNvSpPr>
          <p:nvPr>
            <p:ph idx="1"/>
          </p:nvPr>
        </p:nvSpPr>
        <p:spPr>
          <a:xfrm>
            <a:off x="179512" y="620688"/>
            <a:ext cx="8784976" cy="5976664"/>
          </a:xfrm>
        </p:spPr>
        <p:txBody>
          <a:bodyPr>
            <a:normAutofit/>
          </a:bodyPr>
          <a:lstStyle/>
          <a:p>
            <a:pPr lvl="1"/>
            <a:r>
              <a:rPr lang="en-ZA" sz="2000" b="1" dirty="0" smtClean="0"/>
              <a:t> Board of Directors </a:t>
            </a:r>
          </a:p>
          <a:p>
            <a:pPr lvl="1"/>
            <a:r>
              <a:rPr lang="en-ZA" sz="2000" b="1" dirty="0"/>
              <a:t>Estelle Hendricks </a:t>
            </a:r>
            <a:r>
              <a:rPr lang="en-ZA" sz="2000" dirty="0"/>
              <a:t>– </a:t>
            </a:r>
            <a:r>
              <a:rPr lang="en-ZA" sz="2000" dirty="0" smtClean="0"/>
              <a:t>Chairperson </a:t>
            </a:r>
            <a:r>
              <a:rPr lang="en-ZA" sz="2000" dirty="0"/>
              <a:t>(Director and founder of All On Board Training Solutions; she has played a dynamic role in empowering our initial volunteers with computer </a:t>
            </a:r>
            <a:r>
              <a:rPr lang="en-ZA" sz="2000" dirty="0" smtClean="0"/>
              <a:t>skills; currently the managing director of Quin’s Cleaning Company) </a:t>
            </a:r>
            <a:endParaRPr lang="en-ZA" sz="2000" b="1" dirty="0" smtClean="0"/>
          </a:p>
          <a:p>
            <a:pPr lvl="1"/>
            <a:r>
              <a:rPr lang="en-ZA" sz="2000" b="1" dirty="0" smtClean="0"/>
              <a:t> </a:t>
            </a:r>
            <a:r>
              <a:rPr lang="en-ZA" sz="2000" b="1" dirty="0" err="1" smtClean="0"/>
              <a:t>Marileze</a:t>
            </a:r>
            <a:r>
              <a:rPr lang="en-ZA" sz="2000" b="1" dirty="0" smtClean="0"/>
              <a:t> Johannes </a:t>
            </a:r>
            <a:r>
              <a:rPr lang="en-ZA" sz="2000" dirty="0" smtClean="0"/>
              <a:t>-  Treasurer (She was the founder of </a:t>
            </a:r>
            <a:r>
              <a:rPr lang="en-ZA" sz="2000" dirty="0" err="1" smtClean="0"/>
              <a:t>Eyona-Yona</a:t>
            </a:r>
            <a:r>
              <a:rPr lang="en-ZA" sz="2000" dirty="0" smtClean="0"/>
              <a:t> Job Placement Agency; she joined RAG at the age of 12 and became the computer project leader in 1993. She qualified as a trainer whilst still at primary school.) </a:t>
            </a:r>
          </a:p>
          <a:p>
            <a:pPr marL="708660" lvl="1" indent="-342900"/>
            <a:r>
              <a:rPr lang="en-ZA" sz="2000" b="1" dirty="0" smtClean="0"/>
              <a:t>Frank Julie </a:t>
            </a:r>
            <a:r>
              <a:rPr lang="en-ZA" sz="2000" dirty="0" smtClean="0"/>
              <a:t>– Director (MPhil in Adult Education and Training; also director of Frank Julie and Associates; Chairperson of People First Foundation, FRASA, Fundraising Mentoring Network, Music Academy for Rural Youth, Youth Business Network and Radical Car Wash)</a:t>
            </a:r>
          </a:p>
          <a:p>
            <a:pPr marL="708660" lvl="1" indent="-342900"/>
            <a:r>
              <a:rPr lang="en-ZA" sz="2000" b="1" dirty="0" smtClean="0"/>
              <a:t>Ronald </a:t>
            </a:r>
            <a:r>
              <a:rPr lang="en-ZA" sz="2000" b="1" dirty="0" err="1" smtClean="0"/>
              <a:t>Wesso</a:t>
            </a:r>
            <a:r>
              <a:rPr lang="en-ZA" sz="2000" b="1" dirty="0" smtClean="0"/>
              <a:t> </a:t>
            </a:r>
            <a:r>
              <a:rPr lang="en-ZA" sz="2000" dirty="0" smtClean="0"/>
              <a:t>– Vice-Chairperson (Researcher, community mobiliser) </a:t>
            </a:r>
          </a:p>
          <a:p>
            <a:pPr marL="365760" lvl="1" indent="0">
              <a:buNone/>
            </a:pPr>
            <a:r>
              <a:rPr lang="en-ZA" sz="2000" dirty="0" smtClean="0"/>
              <a:t>			</a:t>
            </a:r>
          </a:p>
          <a:p>
            <a:pPr marL="0" indent="0">
              <a:buNone/>
            </a:pPr>
            <a:r>
              <a:rPr lang="en-ZA" sz="1600" b="1" dirty="0" smtClean="0"/>
              <a:t>              </a:t>
            </a:r>
          </a:p>
          <a:p>
            <a:pPr marL="0" indent="0">
              <a:buNone/>
            </a:pPr>
            <a:endParaRPr lang="en-ZA" sz="2500" b="1" dirty="0" smtClean="0"/>
          </a:p>
          <a:p>
            <a:endParaRPr lang="en-ZA" sz="2200" b="1" dirty="0"/>
          </a:p>
        </p:txBody>
      </p:sp>
      <p:pic>
        <p:nvPicPr>
          <p:cNvPr id="56" name="Picture 55"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47838"/>
            <a:ext cx="1295534" cy="864096"/>
          </a:xfrm>
          <a:prstGeom prst="rect">
            <a:avLst/>
          </a:prstGeom>
          <a:noFill/>
          <a:ln>
            <a:noFill/>
          </a:ln>
        </p:spPr>
      </p:pic>
    </p:spTree>
    <p:extLst>
      <p:ext uri="{BB962C8B-B14F-4D97-AF65-F5344CB8AC3E}">
        <p14:creationId xmlns:p14="http://schemas.microsoft.com/office/powerpoint/2010/main" val="29420437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202" y="332656"/>
            <a:ext cx="8229600" cy="720080"/>
          </a:xfrm>
        </p:spPr>
        <p:txBody>
          <a:bodyPr>
            <a:normAutofit fontScale="90000"/>
          </a:bodyPr>
          <a:lstStyle/>
          <a:p>
            <a:pPr algn="ctr"/>
            <a:r>
              <a:rPr lang="en-ZA" b="1" dirty="0" smtClean="0"/>
              <a:t>Continue…</a:t>
            </a:r>
            <a:endParaRPr lang="en-ZA" b="1" dirty="0"/>
          </a:p>
        </p:txBody>
      </p:sp>
      <p:sp>
        <p:nvSpPr>
          <p:cNvPr id="3" name="Content Placeholder 2"/>
          <p:cNvSpPr>
            <a:spLocks noGrp="1"/>
          </p:cNvSpPr>
          <p:nvPr>
            <p:ph idx="1"/>
          </p:nvPr>
        </p:nvSpPr>
        <p:spPr>
          <a:xfrm>
            <a:off x="457200" y="1268760"/>
            <a:ext cx="8229600" cy="5055840"/>
          </a:xfrm>
        </p:spPr>
        <p:txBody>
          <a:bodyPr>
            <a:normAutofit/>
          </a:bodyPr>
          <a:lstStyle/>
          <a:p>
            <a:pPr marL="708660" lvl="1" indent="-342900"/>
            <a:r>
              <a:rPr lang="en-ZA" sz="2000" b="1" dirty="0" smtClean="0"/>
              <a:t>Shirley </a:t>
            </a:r>
            <a:r>
              <a:rPr lang="en-ZA" sz="2000" b="1" dirty="0"/>
              <a:t>De Jongh </a:t>
            </a:r>
            <a:r>
              <a:rPr lang="en-ZA" sz="2000" dirty="0"/>
              <a:t>– Minute secretary (she also serves on the board of People First </a:t>
            </a:r>
            <a:r>
              <a:rPr lang="en-ZA" sz="2000" dirty="0" smtClean="0"/>
              <a:t>Foundation, Fundraising Mentoring Network and FRASA). </a:t>
            </a:r>
            <a:endParaRPr lang="en-ZA" sz="2000" dirty="0"/>
          </a:p>
          <a:p>
            <a:pPr marL="708660" lvl="1" indent="-342900"/>
            <a:r>
              <a:rPr lang="en-ZA" sz="2000" b="1" dirty="0"/>
              <a:t>Victoria Petersen </a:t>
            </a:r>
            <a:r>
              <a:rPr lang="en-ZA" sz="2000" dirty="0"/>
              <a:t>- (member) She used to be a volunteer who joined in </a:t>
            </a:r>
            <a:r>
              <a:rPr lang="en-ZA" sz="2000" dirty="0" smtClean="0"/>
              <a:t>2012. She serves on the board of YP@W as a staff representative. </a:t>
            </a:r>
            <a:endParaRPr lang="en-ZA" sz="2000" dirty="0"/>
          </a:p>
          <a:p>
            <a:pPr marL="708660" lvl="1" indent="-342900"/>
            <a:r>
              <a:rPr lang="en-ZA" sz="2000" dirty="0"/>
              <a:t>The board meets 4 times per annum. Progress reports are submitted at least one week before each meeting. Financial reports are submitted at board meetings. Copies of bank statements are circulated to board members in advance. Our bookkeeping is managed by HGG Financial Services. </a:t>
            </a:r>
            <a:endParaRPr lang="en-ZA" sz="2000" dirty="0" smtClean="0"/>
          </a:p>
          <a:p>
            <a:pPr marL="708660" lvl="1" indent="-342900"/>
            <a:r>
              <a:rPr lang="en-ZA" sz="2000" dirty="0" smtClean="0"/>
              <a:t>Financial planning happens on a monthly, quarterly and annual basis. </a:t>
            </a:r>
            <a:endParaRPr lang="en-ZA" sz="2000" dirty="0"/>
          </a:p>
          <a:p>
            <a:endParaRPr lang="en-ZA" sz="2000" dirty="0"/>
          </a:p>
        </p:txBody>
      </p:sp>
    </p:spTree>
    <p:extLst>
      <p:ext uri="{BB962C8B-B14F-4D97-AF65-F5344CB8AC3E}">
        <p14:creationId xmlns:p14="http://schemas.microsoft.com/office/powerpoint/2010/main" val="38716925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92088"/>
          </a:xfrm>
        </p:spPr>
        <p:txBody>
          <a:bodyPr>
            <a:normAutofit fontScale="90000"/>
          </a:bodyPr>
          <a:lstStyle/>
          <a:p>
            <a:pPr algn="ctr"/>
            <a:r>
              <a:rPr lang="en-ZA" b="1" dirty="0" smtClean="0"/>
              <a:t>Staff members  </a:t>
            </a:r>
            <a:endParaRPr lang="en-ZA" b="1" dirty="0"/>
          </a:p>
        </p:txBody>
      </p:sp>
      <p:sp>
        <p:nvSpPr>
          <p:cNvPr id="3" name="Content Placeholder 2"/>
          <p:cNvSpPr>
            <a:spLocks noGrp="1"/>
          </p:cNvSpPr>
          <p:nvPr>
            <p:ph idx="1"/>
          </p:nvPr>
        </p:nvSpPr>
        <p:spPr>
          <a:xfrm>
            <a:off x="323528" y="1052736"/>
            <a:ext cx="8712968" cy="5616624"/>
          </a:xfrm>
        </p:spPr>
        <p:txBody>
          <a:bodyPr/>
          <a:lstStyle/>
          <a:p>
            <a:pPr marL="0" indent="0">
              <a:buNone/>
            </a:pPr>
            <a:endParaRPr lang="en-ZA" sz="1900" b="1" dirty="0" smtClean="0"/>
          </a:p>
          <a:p>
            <a:endParaRPr lang="en-ZA" sz="1600" b="1" dirty="0"/>
          </a:p>
          <a:p>
            <a:endParaRPr lang="en-ZA" b="1" dirty="0" smtClean="0"/>
          </a:p>
          <a:p>
            <a:pPr algn="ctr"/>
            <a:endParaRPr lang="en-ZA" b="1" dirty="0"/>
          </a:p>
          <a:p>
            <a:pPr marL="0" indent="0">
              <a:buNone/>
            </a:pPr>
            <a:endParaRPr lang="en-ZA" b="1" dirty="0" smtClean="0"/>
          </a:p>
          <a:p>
            <a:endParaRPr lang="en-ZA" sz="2000" b="1" dirty="0" smtClean="0"/>
          </a:p>
          <a:p>
            <a:pPr algn="ctr"/>
            <a:endParaRPr lang="en-ZA" sz="1600" b="1" dirty="0" smtClean="0"/>
          </a:p>
          <a:p>
            <a:pPr marL="0" indent="0" algn="ctr">
              <a:buNone/>
            </a:pPr>
            <a:endParaRPr lang="en-ZA" dirty="0"/>
          </a:p>
          <a:p>
            <a:pPr marL="0" indent="0" algn="ctr">
              <a:buNone/>
            </a:pPr>
            <a:r>
              <a:rPr lang="en-ZA" sz="2800" b="1" dirty="0"/>
              <a:t>	</a:t>
            </a:r>
          </a:p>
          <a:p>
            <a:endParaRPr lang="en-ZA" sz="3600" b="1" dirty="0"/>
          </a:p>
          <a:p>
            <a:endParaRPr lang="en-ZA"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871" y="2420888"/>
            <a:ext cx="3027126" cy="1762276"/>
          </a:xfrm>
          <a:prstGeom prst="rect">
            <a:avLst/>
          </a:prstGeom>
        </p:spPr>
      </p:pic>
      <p:sp>
        <p:nvSpPr>
          <p:cNvPr id="8" name="Rectangle 7"/>
          <p:cNvSpPr/>
          <p:nvPr/>
        </p:nvSpPr>
        <p:spPr>
          <a:xfrm>
            <a:off x="1043608" y="1412776"/>
            <a:ext cx="2484276" cy="75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Frank Julie </a:t>
            </a:r>
          </a:p>
          <a:p>
            <a:pPr algn="ctr"/>
            <a:r>
              <a:rPr lang="en-ZA" dirty="0" smtClean="0"/>
              <a:t>Executive Director</a:t>
            </a:r>
            <a:endParaRPr lang="en-ZA" dirty="0"/>
          </a:p>
        </p:txBody>
      </p:sp>
      <p:sp>
        <p:nvSpPr>
          <p:cNvPr id="9" name="Rectangle 8"/>
          <p:cNvSpPr/>
          <p:nvPr/>
        </p:nvSpPr>
        <p:spPr>
          <a:xfrm>
            <a:off x="5670122" y="3677385"/>
            <a:ext cx="2484276" cy="823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Shirley De Jongh</a:t>
            </a:r>
          </a:p>
          <a:p>
            <a:pPr algn="ctr"/>
            <a:r>
              <a:rPr lang="en-ZA" dirty="0" smtClean="0"/>
              <a:t>Operations Manager</a:t>
            </a:r>
            <a:endParaRPr lang="en-Z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487" y="4500486"/>
            <a:ext cx="4224635" cy="2055871"/>
          </a:xfrm>
          <a:prstGeom prst="rect">
            <a:avLst/>
          </a:prstGeom>
        </p:spPr>
      </p:pic>
      <p:sp>
        <p:nvSpPr>
          <p:cNvPr id="5" name="Rectangle 4"/>
          <p:cNvSpPr/>
          <p:nvPr/>
        </p:nvSpPr>
        <p:spPr>
          <a:xfrm>
            <a:off x="6012160" y="5229200"/>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Victoria Petersen</a:t>
            </a:r>
          </a:p>
          <a:p>
            <a:pPr algn="ctr"/>
            <a:r>
              <a:rPr lang="en-ZA" dirty="0" smtClean="0"/>
              <a:t>Computer facilitator</a:t>
            </a:r>
            <a:endParaRPr lang="en-ZA" dirty="0"/>
          </a:p>
        </p:txBody>
      </p:sp>
      <p:pic>
        <p:nvPicPr>
          <p:cNvPr id="1026" name="Picture 2" descr="C:\Users\Frank PC\Downloads\facebook_1650087400046_69209681823629029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8434" y="1572152"/>
            <a:ext cx="3714006" cy="192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3611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p:spPr>
        <p:txBody>
          <a:bodyPr>
            <a:normAutofit fontScale="90000"/>
          </a:bodyPr>
          <a:lstStyle/>
          <a:p>
            <a:pPr algn="ctr"/>
            <a:r>
              <a:rPr lang="en-ZA" b="1" dirty="0" smtClean="0"/>
              <a:t>Continue</a:t>
            </a:r>
            <a:endParaRPr lang="en-ZA" b="1" dirty="0"/>
          </a:p>
        </p:txBody>
      </p:sp>
      <p:sp>
        <p:nvSpPr>
          <p:cNvPr id="4" name="Rectangle 3"/>
          <p:cNvSpPr/>
          <p:nvPr/>
        </p:nvSpPr>
        <p:spPr>
          <a:xfrm>
            <a:off x="3654491" y="2554232"/>
            <a:ext cx="2346593" cy="802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Chante Rass</a:t>
            </a:r>
          </a:p>
          <a:p>
            <a:pPr algn="ctr"/>
            <a:r>
              <a:rPr lang="en-ZA" dirty="0" smtClean="0"/>
              <a:t>Office administrator and facilitator </a:t>
            </a:r>
            <a:endParaRPr lang="en-ZA" dirty="0"/>
          </a:p>
        </p:txBody>
      </p:sp>
      <p:sp>
        <p:nvSpPr>
          <p:cNvPr id="7" name="Rectangle 6"/>
          <p:cNvSpPr/>
          <p:nvPr/>
        </p:nvSpPr>
        <p:spPr>
          <a:xfrm>
            <a:off x="1259632" y="3559714"/>
            <a:ext cx="2357565" cy="971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Quade Swartbooi</a:t>
            </a:r>
          </a:p>
          <a:p>
            <a:pPr algn="ctr"/>
            <a:r>
              <a:rPr lang="en-ZA" dirty="0" smtClean="0"/>
              <a:t>Computer facilitator</a:t>
            </a:r>
            <a:endParaRPr lang="en-ZA" dirty="0"/>
          </a:p>
        </p:txBody>
      </p:sp>
      <p:pic>
        <p:nvPicPr>
          <p:cNvPr id="3" name="Picture 2" descr="C:\Users\Frank PC\Pictures\chante new pic.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609119" y="4001579"/>
            <a:ext cx="2592287" cy="20231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Frank PC\Pictures\Quade training.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124745"/>
            <a:ext cx="2088232" cy="22322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Frank PC\Downloads\facebook_1650028770568_69207222725089839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170" y="1202689"/>
            <a:ext cx="2043059" cy="289034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398404" y="4531550"/>
            <a:ext cx="2346593" cy="913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Amy-Lee Julies</a:t>
            </a:r>
          </a:p>
          <a:p>
            <a:pPr algn="ctr"/>
            <a:r>
              <a:rPr lang="en-ZA" dirty="0" smtClean="0"/>
              <a:t>Assistant office administrator </a:t>
            </a:r>
            <a:endParaRPr lang="en-ZA" dirty="0"/>
          </a:p>
        </p:txBody>
      </p:sp>
    </p:spTree>
    <p:extLst>
      <p:ext uri="{BB962C8B-B14F-4D97-AF65-F5344CB8AC3E}">
        <p14:creationId xmlns:p14="http://schemas.microsoft.com/office/powerpoint/2010/main" val="1533960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648072"/>
          </a:xfrm>
        </p:spPr>
        <p:txBody>
          <a:bodyPr>
            <a:normAutofit fontScale="90000"/>
          </a:bodyPr>
          <a:lstStyle/>
          <a:p>
            <a:pPr algn="ctr"/>
            <a:r>
              <a:rPr lang="en-ZA" b="1" dirty="0" smtClean="0"/>
              <a:t>Continue </a:t>
            </a:r>
            <a:endParaRPr lang="en-ZA" b="1" dirty="0"/>
          </a:p>
        </p:txBody>
      </p:sp>
      <p:pic>
        <p:nvPicPr>
          <p:cNvPr id="1026" name="Picture 2" descr="C:\Users\Frank PC\Pictures\frank white house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05218" y="1124744"/>
            <a:ext cx="3325953" cy="16203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rank PC\Pictures\frank kader asm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3118" y="1090827"/>
            <a:ext cx="3480635" cy="16982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rank PC\Pictures\book cov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28" y="3868543"/>
            <a:ext cx="1896096" cy="2376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9734" y="2835756"/>
            <a:ext cx="3960440" cy="584775"/>
          </a:xfrm>
          <a:prstGeom prst="rect">
            <a:avLst/>
          </a:prstGeom>
          <a:noFill/>
        </p:spPr>
        <p:txBody>
          <a:bodyPr wrap="square" rtlCol="0">
            <a:spAutoFit/>
          </a:bodyPr>
          <a:lstStyle/>
          <a:p>
            <a:pPr algn="ctr"/>
            <a:r>
              <a:rPr lang="en-ZA" sz="1600" b="1" dirty="0" smtClean="0"/>
              <a:t>Frank Julie visiting the White House in the USA</a:t>
            </a:r>
            <a:endParaRPr lang="en-ZA" sz="1600" b="1" dirty="0"/>
          </a:p>
        </p:txBody>
      </p:sp>
      <p:sp>
        <p:nvSpPr>
          <p:cNvPr id="5" name="TextBox 4"/>
          <p:cNvSpPr txBox="1"/>
          <p:nvPr/>
        </p:nvSpPr>
        <p:spPr>
          <a:xfrm>
            <a:off x="4675747" y="2835756"/>
            <a:ext cx="3960440" cy="646331"/>
          </a:xfrm>
          <a:prstGeom prst="rect">
            <a:avLst/>
          </a:prstGeom>
          <a:noFill/>
        </p:spPr>
        <p:txBody>
          <a:bodyPr wrap="square" rtlCol="0">
            <a:spAutoFit/>
          </a:bodyPr>
          <a:lstStyle/>
          <a:p>
            <a:pPr algn="ctr"/>
            <a:r>
              <a:rPr lang="en-ZA" b="1" dirty="0" smtClean="0"/>
              <a:t>Meeting Kader </a:t>
            </a:r>
            <a:r>
              <a:rPr lang="en-ZA" b="1" dirty="0" err="1" smtClean="0"/>
              <a:t>Asmal</a:t>
            </a:r>
            <a:r>
              <a:rPr lang="en-ZA" b="1" dirty="0" smtClean="0"/>
              <a:t>, </a:t>
            </a:r>
            <a:r>
              <a:rPr lang="en-ZA" b="1" dirty="0"/>
              <a:t>M</a:t>
            </a:r>
            <a:r>
              <a:rPr lang="en-ZA" b="1" dirty="0" smtClean="0"/>
              <a:t>inister of Education</a:t>
            </a:r>
            <a:endParaRPr lang="en-ZA" b="1" dirty="0"/>
          </a:p>
        </p:txBody>
      </p:sp>
      <p:pic>
        <p:nvPicPr>
          <p:cNvPr id="2050" name="Picture 2" descr="C:\Users\Frank PC\Downloads\facebook_1650027436637_692071667759967196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3901008"/>
            <a:ext cx="1944215" cy="24488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rank PC\Downloads\facebook_1650027585097_69207173002849499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199" y="3868543"/>
            <a:ext cx="1891553" cy="2609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5856" y="3420531"/>
            <a:ext cx="2520280" cy="369332"/>
          </a:xfrm>
          <a:prstGeom prst="rect">
            <a:avLst/>
          </a:prstGeom>
          <a:solidFill>
            <a:srgbClr val="FFFF00"/>
          </a:solidFill>
        </p:spPr>
        <p:txBody>
          <a:bodyPr wrap="square" rtlCol="0">
            <a:spAutoFit/>
          </a:bodyPr>
          <a:lstStyle/>
          <a:p>
            <a:r>
              <a:rPr lang="en-ZA" b="1" dirty="0" smtClean="0"/>
              <a:t>Books by Frank Julie</a:t>
            </a:r>
            <a:endParaRPr lang="en-ZA" b="1" dirty="0"/>
          </a:p>
        </p:txBody>
      </p:sp>
      <p:sp>
        <p:nvSpPr>
          <p:cNvPr id="12" name="TextBox 11"/>
          <p:cNvSpPr txBox="1"/>
          <p:nvPr/>
        </p:nvSpPr>
        <p:spPr>
          <a:xfrm>
            <a:off x="1096072" y="6521925"/>
            <a:ext cx="1358354" cy="369332"/>
          </a:xfrm>
          <a:prstGeom prst="rect">
            <a:avLst/>
          </a:prstGeom>
          <a:noFill/>
        </p:spPr>
        <p:txBody>
          <a:bodyPr wrap="square" rtlCol="0">
            <a:spAutoFit/>
          </a:bodyPr>
          <a:lstStyle/>
          <a:p>
            <a:endParaRPr lang="en-ZA" dirty="0"/>
          </a:p>
        </p:txBody>
      </p:sp>
      <p:sp>
        <p:nvSpPr>
          <p:cNvPr id="13" name="TextBox 12"/>
          <p:cNvSpPr txBox="1"/>
          <p:nvPr/>
        </p:nvSpPr>
        <p:spPr>
          <a:xfrm>
            <a:off x="1067837" y="6244808"/>
            <a:ext cx="1358354" cy="369332"/>
          </a:xfrm>
          <a:prstGeom prst="rect">
            <a:avLst/>
          </a:prstGeom>
          <a:solidFill>
            <a:srgbClr val="FFFF00"/>
          </a:solidFill>
        </p:spPr>
        <p:txBody>
          <a:bodyPr wrap="square" rtlCol="0">
            <a:spAutoFit/>
          </a:bodyPr>
          <a:lstStyle/>
          <a:p>
            <a:r>
              <a:rPr lang="en-ZA" b="1" dirty="0" smtClean="0"/>
              <a:t>    2010 </a:t>
            </a:r>
            <a:endParaRPr lang="en-ZA" b="1" dirty="0"/>
          </a:p>
        </p:txBody>
      </p:sp>
      <p:sp>
        <p:nvSpPr>
          <p:cNvPr id="8" name="TextBox 7"/>
          <p:cNvSpPr txBox="1"/>
          <p:nvPr/>
        </p:nvSpPr>
        <p:spPr>
          <a:xfrm>
            <a:off x="3815916" y="6293553"/>
            <a:ext cx="1440160" cy="369332"/>
          </a:xfrm>
          <a:prstGeom prst="rect">
            <a:avLst/>
          </a:prstGeom>
          <a:solidFill>
            <a:srgbClr val="FFFF00"/>
          </a:solidFill>
        </p:spPr>
        <p:txBody>
          <a:bodyPr wrap="square" rtlCol="0">
            <a:spAutoFit/>
          </a:bodyPr>
          <a:lstStyle/>
          <a:p>
            <a:r>
              <a:rPr lang="en-ZA" b="1" dirty="0" smtClean="0"/>
              <a:t>        2021</a:t>
            </a:r>
            <a:endParaRPr lang="en-ZA" b="1" dirty="0"/>
          </a:p>
        </p:txBody>
      </p:sp>
      <p:sp>
        <p:nvSpPr>
          <p:cNvPr id="9" name="TextBox 8"/>
          <p:cNvSpPr txBox="1"/>
          <p:nvPr/>
        </p:nvSpPr>
        <p:spPr>
          <a:xfrm>
            <a:off x="6774122" y="6293553"/>
            <a:ext cx="1296144" cy="369332"/>
          </a:xfrm>
          <a:prstGeom prst="rect">
            <a:avLst/>
          </a:prstGeom>
          <a:solidFill>
            <a:srgbClr val="FFFF00"/>
          </a:solidFill>
        </p:spPr>
        <p:txBody>
          <a:bodyPr wrap="square" rtlCol="0">
            <a:spAutoFit/>
          </a:bodyPr>
          <a:lstStyle/>
          <a:p>
            <a:r>
              <a:rPr lang="en-ZA" dirty="0" smtClean="0"/>
              <a:t>     </a:t>
            </a:r>
            <a:r>
              <a:rPr lang="en-ZA" b="1" dirty="0" smtClean="0"/>
              <a:t>2006</a:t>
            </a:r>
            <a:endParaRPr lang="en-ZA" b="1" dirty="0"/>
          </a:p>
        </p:txBody>
      </p:sp>
    </p:spTree>
    <p:extLst>
      <p:ext uri="{BB962C8B-B14F-4D97-AF65-F5344CB8AC3E}">
        <p14:creationId xmlns:p14="http://schemas.microsoft.com/office/powerpoint/2010/main" val="1189040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81" y="188640"/>
            <a:ext cx="8229600" cy="576064"/>
          </a:xfrm>
        </p:spPr>
        <p:txBody>
          <a:bodyPr>
            <a:normAutofit fontScale="90000"/>
          </a:bodyPr>
          <a:lstStyle/>
          <a:p>
            <a:pPr algn="ctr"/>
            <a:r>
              <a:rPr lang="en-ZA" b="1" dirty="0" smtClean="0"/>
              <a:t>Continue…</a:t>
            </a:r>
            <a:endParaRPr lang="en-ZA" b="1" dirty="0"/>
          </a:p>
        </p:txBody>
      </p:sp>
      <p:sp>
        <p:nvSpPr>
          <p:cNvPr id="3" name="Content Placeholder 2"/>
          <p:cNvSpPr>
            <a:spLocks noGrp="1"/>
          </p:cNvSpPr>
          <p:nvPr>
            <p:ph idx="1"/>
          </p:nvPr>
        </p:nvSpPr>
        <p:spPr>
          <a:xfrm>
            <a:off x="457200" y="764704"/>
            <a:ext cx="8229600" cy="5904656"/>
          </a:xfrm>
        </p:spPr>
        <p:txBody>
          <a:bodyPr>
            <a:noAutofit/>
          </a:bodyPr>
          <a:lstStyle/>
          <a:p>
            <a:endParaRPr lang="en-ZA" sz="1700" dirty="0" smtClean="0"/>
          </a:p>
          <a:p>
            <a:r>
              <a:rPr lang="en-ZA" sz="2000" dirty="0" smtClean="0"/>
              <a:t>YP@W </a:t>
            </a:r>
            <a:r>
              <a:rPr lang="en-ZA" sz="2000" dirty="0"/>
              <a:t>is registered as a Non-Profit Company with registration </a:t>
            </a:r>
            <a:r>
              <a:rPr lang="en-ZA" sz="2000" dirty="0" err="1"/>
              <a:t>nr</a:t>
            </a:r>
            <a:r>
              <a:rPr lang="en-ZA" sz="2000" dirty="0"/>
              <a:t>. </a:t>
            </a:r>
            <a:r>
              <a:rPr lang="en-ZA" sz="2000" dirty="0" smtClean="0"/>
              <a:t>2012/210099/08 NPC. PBO registration: </a:t>
            </a:r>
            <a:r>
              <a:rPr lang="en-US" sz="2000" dirty="0"/>
              <a:t>930062239 IT: 931/031/18/5</a:t>
            </a:r>
            <a:endParaRPr lang="en-ZA" sz="2000" dirty="0"/>
          </a:p>
          <a:p>
            <a:r>
              <a:rPr lang="en-ZA" sz="2000" dirty="0"/>
              <a:t>We have a small core staff working fulltime for YP@W to minimise overheads surrounded by professional strategic advisors who help to facilitate free workshops. </a:t>
            </a:r>
          </a:p>
          <a:p>
            <a:r>
              <a:rPr lang="en-ZA" sz="2000" dirty="0"/>
              <a:t>Our contract computer facilitators work at community libraries.</a:t>
            </a:r>
          </a:p>
          <a:p>
            <a:r>
              <a:rPr lang="en-ZA" sz="2000" dirty="0"/>
              <a:t>We recruit volunteers when the need </a:t>
            </a:r>
            <a:r>
              <a:rPr lang="en-ZA" sz="2000" dirty="0" smtClean="0"/>
              <a:t>exists. </a:t>
            </a:r>
            <a:r>
              <a:rPr lang="en-ZA" sz="2000" dirty="0"/>
              <a:t>They get free training to build their capacity. Volunteers are required to record their volunteer </a:t>
            </a:r>
            <a:r>
              <a:rPr lang="en-ZA" sz="2000" dirty="0" smtClean="0"/>
              <a:t>time</a:t>
            </a:r>
            <a:r>
              <a:rPr lang="en-ZA" sz="2000" dirty="0"/>
              <a:t> </a:t>
            </a:r>
            <a:r>
              <a:rPr lang="en-ZA" sz="2000" dirty="0" smtClean="0"/>
              <a:t>and </a:t>
            </a:r>
            <a:r>
              <a:rPr lang="en-ZA" sz="2000" b="1" i="1" dirty="0" smtClean="0"/>
              <a:t>receive credits </a:t>
            </a:r>
            <a:r>
              <a:rPr lang="en-ZA" sz="2000" dirty="0" smtClean="0"/>
              <a:t>for their involvement. </a:t>
            </a:r>
          </a:p>
          <a:p>
            <a:r>
              <a:rPr lang="en-ZA" sz="2000" dirty="0" smtClean="0"/>
              <a:t>Our staff and volunteers are 80% female and 20% male. </a:t>
            </a:r>
          </a:p>
          <a:p>
            <a:r>
              <a:rPr lang="en-ZA" sz="2000" dirty="0" smtClean="0"/>
              <a:t>We </a:t>
            </a:r>
            <a:r>
              <a:rPr lang="en-ZA" sz="2000" dirty="0"/>
              <a:t>have weekly management and planning meetings, with a check-in on a Friday and a </a:t>
            </a:r>
            <a:r>
              <a:rPr lang="en-ZA" sz="2000" b="1" i="1" dirty="0"/>
              <a:t>rotational chair</a:t>
            </a:r>
            <a:r>
              <a:rPr lang="en-ZA" sz="2000" dirty="0"/>
              <a:t>. We are financially transparent with weekly updates and reports submitted monthly. </a:t>
            </a:r>
            <a:r>
              <a:rPr lang="en-ZA" sz="2000" dirty="0" smtClean="0"/>
              <a:t>Our financial admin has been outsourced to </a:t>
            </a:r>
            <a:r>
              <a:rPr lang="en-ZA" sz="2000" dirty="0" err="1" smtClean="0"/>
              <a:t>Mzansi</a:t>
            </a:r>
            <a:r>
              <a:rPr lang="en-ZA" sz="2000" dirty="0" smtClean="0"/>
              <a:t> Business</a:t>
            </a:r>
            <a:r>
              <a:rPr lang="en-ZA" sz="1700" dirty="0" smtClean="0"/>
              <a:t>. </a:t>
            </a:r>
            <a:endParaRPr lang="en-ZA" sz="1700" dirty="0"/>
          </a:p>
        </p:txBody>
      </p:sp>
    </p:spTree>
    <p:extLst>
      <p:ext uri="{BB962C8B-B14F-4D97-AF65-F5344CB8AC3E}">
        <p14:creationId xmlns:p14="http://schemas.microsoft.com/office/powerpoint/2010/main" val="41973858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pPr algn="ctr"/>
            <a:r>
              <a:rPr lang="en-ZA" b="1" dirty="0" smtClean="0"/>
              <a:t>Continue…</a:t>
            </a:r>
            <a:endParaRPr lang="en-ZA" b="1" dirty="0"/>
          </a:p>
        </p:txBody>
      </p:sp>
      <p:sp>
        <p:nvSpPr>
          <p:cNvPr id="3" name="Content Placeholder 2"/>
          <p:cNvSpPr>
            <a:spLocks noGrp="1"/>
          </p:cNvSpPr>
          <p:nvPr>
            <p:ph idx="1"/>
          </p:nvPr>
        </p:nvSpPr>
        <p:spPr>
          <a:xfrm>
            <a:off x="457200" y="1556792"/>
            <a:ext cx="8229600" cy="4767808"/>
          </a:xfrm>
        </p:spPr>
        <p:txBody>
          <a:bodyPr>
            <a:normAutofit/>
          </a:bodyPr>
          <a:lstStyle/>
          <a:p>
            <a:r>
              <a:rPr lang="en-ZA" sz="2000" b="1" i="1" dirty="0"/>
              <a:t>Strategic reviews </a:t>
            </a:r>
            <a:r>
              <a:rPr lang="en-ZA" sz="2000" dirty="0"/>
              <a:t>happen twice per annum in July and December/January. </a:t>
            </a:r>
          </a:p>
          <a:p>
            <a:r>
              <a:rPr lang="en-ZA" sz="2000" dirty="0"/>
              <a:t>Staff/volunteer development is on-going with Fridays </a:t>
            </a:r>
            <a:r>
              <a:rPr lang="en-ZA" sz="2000" dirty="0" smtClean="0"/>
              <a:t>and Mondays </a:t>
            </a:r>
            <a:r>
              <a:rPr lang="en-ZA" sz="2000" b="1" i="1" dirty="0" smtClean="0"/>
              <a:t>(known </a:t>
            </a:r>
            <a:r>
              <a:rPr lang="en-ZA" sz="2000" b="1" i="1" dirty="0"/>
              <a:t>as home days) </a:t>
            </a:r>
            <a:r>
              <a:rPr lang="en-ZA" sz="2000" dirty="0"/>
              <a:t>allocated for special training, debriefing and support work. </a:t>
            </a:r>
          </a:p>
          <a:p>
            <a:r>
              <a:rPr lang="en-ZA" sz="2000" b="1" i="1" dirty="0"/>
              <a:t>Trainer council meetings </a:t>
            </a:r>
            <a:r>
              <a:rPr lang="en-ZA" sz="2000" dirty="0"/>
              <a:t>are held as the need arise and where trainers can share experiences and results of evaluations are discussed. In this way we try to maintain high standards. </a:t>
            </a:r>
          </a:p>
          <a:p>
            <a:r>
              <a:rPr lang="en-ZA" sz="2000" dirty="0" smtClean="0"/>
              <a:t>Our senior trainer has completed an accredited </a:t>
            </a:r>
            <a:r>
              <a:rPr lang="en-ZA" sz="2000" dirty="0"/>
              <a:t>skills development facilitator training. </a:t>
            </a:r>
            <a:r>
              <a:rPr lang="en-ZA" sz="2000" dirty="0" smtClean="0"/>
              <a:t>We conduct regular evaluations of our trainers to maintain high standards of competence. </a:t>
            </a:r>
            <a:endParaRPr lang="en-ZA" sz="2000" dirty="0"/>
          </a:p>
          <a:p>
            <a:endParaRPr lang="en-ZA" dirty="0"/>
          </a:p>
        </p:txBody>
      </p:sp>
    </p:spTree>
    <p:extLst>
      <p:ext uri="{BB962C8B-B14F-4D97-AF65-F5344CB8AC3E}">
        <p14:creationId xmlns:p14="http://schemas.microsoft.com/office/powerpoint/2010/main" val="24087018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48072"/>
          </a:xfrm>
        </p:spPr>
        <p:txBody>
          <a:bodyPr>
            <a:normAutofit fontScale="90000"/>
          </a:bodyPr>
          <a:lstStyle/>
          <a:p>
            <a:pPr algn="ctr"/>
            <a:r>
              <a:rPr lang="en-ZA" b="1" dirty="0" smtClean="0"/>
              <a:t>Our philosophy</a:t>
            </a:r>
            <a:endParaRPr lang="en-ZA"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268761"/>
            <a:ext cx="7344815" cy="5256584"/>
          </a:xfrm>
        </p:spPr>
      </p:pic>
    </p:spTree>
    <p:extLst>
      <p:ext uri="{BB962C8B-B14F-4D97-AF65-F5344CB8AC3E}">
        <p14:creationId xmlns:p14="http://schemas.microsoft.com/office/powerpoint/2010/main" val="13220457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409" y="-27384"/>
            <a:ext cx="8229600" cy="1152128"/>
          </a:xfrm>
        </p:spPr>
        <p:txBody>
          <a:bodyPr>
            <a:normAutofit fontScale="90000"/>
          </a:bodyPr>
          <a:lstStyle/>
          <a:p>
            <a:pPr algn="ctr"/>
            <a:r>
              <a:rPr lang="en-ZA" sz="5400" b="1" dirty="0" smtClean="0"/>
              <a:t/>
            </a:r>
            <a:br>
              <a:rPr lang="en-ZA" sz="5400" b="1" dirty="0" smtClean="0"/>
            </a:br>
            <a:r>
              <a:rPr lang="en-ZA" sz="5400" b="1" dirty="0"/>
              <a:t/>
            </a:r>
            <a:br>
              <a:rPr lang="en-ZA" sz="5400" b="1" dirty="0"/>
            </a:br>
            <a:r>
              <a:rPr lang="en-ZA" sz="5400" b="1" dirty="0" smtClean="0"/>
              <a:t/>
            </a:r>
            <a:br>
              <a:rPr lang="en-ZA" sz="5400" b="1" dirty="0" smtClean="0"/>
            </a:br>
            <a:r>
              <a:rPr lang="en-ZA" sz="5400" b="1" dirty="0" smtClean="0"/>
              <a:t/>
            </a:r>
            <a:br>
              <a:rPr lang="en-ZA" sz="5400" b="1" dirty="0" smtClean="0"/>
            </a:br>
            <a:r>
              <a:rPr lang="en-ZA" sz="5400" b="1" dirty="0"/>
              <a:t/>
            </a:r>
            <a:br>
              <a:rPr lang="en-ZA" sz="5400" b="1" dirty="0"/>
            </a:br>
            <a:r>
              <a:rPr lang="en-ZA" sz="5400" b="1" dirty="0" smtClean="0"/>
              <a:t/>
            </a:r>
            <a:br>
              <a:rPr lang="en-ZA" sz="5400" b="1" dirty="0" smtClean="0"/>
            </a:br>
            <a:r>
              <a:rPr lang="en-ZA" sz="4800" b="1" dirty="0" smtClean="0"/>
              <a:t>Auditors and Banking info</a:t>
            </a:r>
            <a:endParaRPr lang="en-ZA" dirty="0"/>
          </a:p>
        </p:txBody>
      </p:sp>
      <p:sp>
        <p:nvSpPr>
          <p:cNvPr id="3" name="Content Placeholder 2"/>
          <p:cNvSpPr>
            <a:spLocks noGrp="1"/>
          </p:cNvSpPr>
          <p:nvPr>
            <p:ph idx="1"/>
          </p:nvPr>
        </p:nvSpPr>
        <p:spPr>
          <a:xfrm>
            <a:off x="457200" y="1124744"/>
            <a:ext cx="8229600" cy="5544616"/>
          </a:xfrm>
        </p:spPr>
        <p:txBody>
          <a:bodyPr>
            <a:normAutofit/>
          </a:bodyPr>
          <a:lstStyle/>
          <a:p>
            <a:r>
              <a:rPr lang="en-ZA" sz="2000" b="1" dirty="0" smtClean="0"/>
              <a:t>MZANSI BUSINESS </a:t>
            </a:r>
          </a:p>
          <a:p>
            <a:r>
              <a:rPr lang="en-ZA" sz="1800" dirty="0" smtClean="0"/>
              <a:t>Registered Auditor and Tax </a:t>
            </a:r>
            <a:r>
              <a:rPr lang="en-ZA" sz="1800" dirty="0"/>
              <a:t>Practitioners (</a:t>
            </a:r>
            <a:r>
              <a:rPr lang="en-ZA" sz="1800" dirty="0" smtClean="0"/>
              <a:t>SA) </a:t>
            </a:r>
          </a:p>
          <a:p>
            <a:r>
              <a:rPr lang="en-ZA" sz="1800" dirty="0" smtClean="0"/>
              <a:t>Tel </a:t>
            </a:r>
            <a:r>
              <a:rPr lang="en-ZA" sz="1800" dirty="0"/>
              <a:t>: 021 820 9925	</a:t>
            </a:r>
            <a:r>
              <a:rPr lang="fr-FR" sz="1800" dirty="0"/>
              <a:t>		</a:t>
            </a:r>
            <a:endParaRPr lang="fr-FR" sz="1800" dirty="0" smtClean="0"/>
          </a:p>
          <a:p>
            <a:r>
              <a:rPr lang="en-ZA" sz="1800" dirty="0" smtClean="0"/>
              <a:t>Cell</a:t>
            </a:r>
            <a:r>
              <a:rPr lang="en-ZA" sz="1800" dirty="0"/>
              <a:t>: </a:t>
            </a:r>
            <a:r>
              <a:rPr lang="en-ZA" sz="1800" dirty="0" smtClean="0"/>
              <a:t>074 200 1703  </a:t>
            </a:r>
            <a:r>
              <a:rPr lang="en-ZA" sz="1800" dirty="0"/>
              <a:t>	</a:t>
            </a:r>
            <a:endParaRPr lang="en-ZA" sz="1800" dirty="0" smtClean="0"/>
          </a:p>
          <a:p>
            <a:r>
              <a:rPr lang="en-ZA" sz="1800" dirty="0" smtClean="0"/>
              <a:t>Email: cheryl@mzansibiz.co.za</a:t>
            </a:r>
          </a:p>
          <a:p>
            <a:endParaRPr lang="en-ZA" dirty="0" smtClean="0"/>
          </a:p>
          <a:p>
            <a:r>
              <a:rPr lang="en-ZA" sz="2000" b="1" dirty="0"/>
              <a:t>OUR BANKING DETAILS: </a:t>
            </a:r>
          </a:p>
          <a:p>
            <a:r>
              <a:rPr lang="en-ZA" sz="1800" dirty="0" smtClean="0"/>
              <a:t>Bank: First National Bank  </a:t>
            </a:r>
          </a:p>
          <a:p>
            <a:r>
              <a:rPr lang="en-ZA" sz="1800" dirty="0" smtClean="0"/>
              <a:t>Branch: </a:t>
            </a:r>
            <a:r>
              <a:rPr lang="en-ZA" sz="1800" dirty="0" err="1" smtClean="0"/>
              <a:t>Parow</a:t>
            </a:r>
            <a:endParaRPr lang="en-ZA" sz="1800" dirty="0" smtClean="0"/>
          </a:p>
          <a:p>
            <a:r>
              <a:rPr lang="en-ZA" sz="1800" dirty="0" smtClean="0"/>
              <a:t>Code: 250655</a:t>
            </a:r>
          </a:p>
          <a:p>
            <a:r>
              <a:rPr lang="en-ZA" sz="1800" dirty="0" smtClean="0"/>
              <a:t>Account </a:t>
            </a:r>
            <a:r>
              <a:rPr lang="en-ZA" sz="1800" dirty="0" err="1" smtClean="0"/>
              <a:t>nr</a:t>
            </a:r>
            <a:r>
              <a:rPr lang="en-ZA" sz="1800" dirty="0" smtClean="0"/>
              <a:t>: 62388828190</a:t>
            </a:r>
          </a:p>
          <a:p>
            <a:r>
              <a:rPr lang="en-ZA" sz="1800" dirty="0" smtClean="0"/>
              <a:t>Type: Business Cheque</a:t>
            </a:r>
            <a:endParaRPr lang="en-ZA" sz="1800" dirty="0"/>
          </a:p>
        </p:txBody>
      </p:sp>
      <p:pic>
        <p:nvPicPr>
          <p:cNvPr id="4" name="Picture 3" descr="C:\Users\Frank PC\Documents\logo ypw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398861"/>
            <a:ext cx="1455346" cy="1175385"/>
          </a:xfrm>
          <a:prstGeom prst="rect">
            <a:avLst/>
          </a:prstGeom>
          <a:noFill/>
          <a:ln>
            <a:noFill/>
          </a:ln>
        </p:spPr>
      </p:pic>
    </p:spTree>
    <p:extLst>
      <p:ext uri="{BB962C8B-B14F-4D97-AF65-F5344CB8AC3E}">
        <p14:creationId xmlns:p14="http://schemas.microsoft.com/office/powerpoint/2010/main" val="40132897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pPr algn="ctr"/>
            <a:r>
              <a:rPr lang="en-ZA" b="1" dirty="0" smtClean="0"/>
              <a:t/>
            </a:r>
            <a:br>
              <a:rPr lang="en-ZA" b="1" dirty="0" smtClean="0"/>
            </a:br>
            <a:r>
              <a:rPr lang="en-ZA" b="1" dirty="0" smtClean="0"/>
              <a:t/>
            </a:r>
            <a:br>
              <a:rPr lang="en-ZA" b="1" dirty="0" smtClean="0"/>
            </a:br>
            <a:r>
              <a:rPr lang="en-ZA" b="1" dirty="0"/>
              <a:t/>
            </a:r>
            <a:br>
              <a:rPr lang="en-ZA" b="1" dirty="0"/>
            </a:br>
            <a:r>
              <a:rPr lang="en-ZA" b="1" dirty="0" smtClean="0"/>
              <a:t/>
            </a:r>
            <a:br>
              <a:rPr lang="en-ZA" b="1" dirty="0" smtClean="0"/>
            </a:br>
            <a:r>
              <a:rPr lang="en-ZA" b="1" dirty="0" smtClean="0"/>
              <a:t>Our contact details</a:t>
            </a:r>
            <a:endParaRPr lang="en-ZA" b="1" dirty="0"/>
          </a:p>
        </p:txBody>
      </p:sp>
      <p:sp>
        <p:nvSpPr>
          <p:cNvPr id="3" name="Content Placeholder 2"/>
          <p:cNvSpPr>
            <a:spLocks noGrp="1"/>
          </p:cNvSpPr>
          <p:nvPr>
            <p:ph idx="1"/>
          </p:nvPr>
        </p:nvSpPr>
        <p:spPr>
          <a:xfrm>
            <a:off x="457200" y="692696"/>
            <a:ext cx="8229600" cy="5904656"/>
          </a:xfrm>
        </p:spPr>
        <p:txBody>
          <a:bodyPr>
            <a:normAutofit fontScale="92500" lnSpcReduction="10000"/>
          </a:bodyPr>
          <a:lstStyle/>
          <a:p>
            <a:pPr marL="0" indent="0">
              <a:buNone/>
            </a:pPr>
            <a:r>
              <a:rPr lang="en-ZA" sz="1800" b="1" dirty="0" smtClean="0"/>
              <a:t>Contact </a:t>
            </a:r>
            <a:r>
              <a:rPr lang="en-ZA" sz="1800" b="1" dirty="0"/>
              <a:t>us here:</a:t>
            </a:r>
            <a:endParaRPr lang="en-ZA" sz="1800" dirty="0"/>
          </a:p>
          <a:p>
            <a:r>
              <a:rPr lang="en-ZA" sz="1800" dirty="0" smtClean="0"/>
              <a:t>262 Voortrekker Road, Parow Office Park, Parow, 7500 </a:t>
            </a:r>
          </a:p>
          <a:p>
            <a:r>
              <a:rPr lang="en-ZA" sz="1800" i="1" dirty="0" smtClean="0"/>
              <a:t>Telephone/SMS</a:t>
            </a:r>
            <a:r>
              <a:rPr lang="en-ZA" sz="1800" i="1" dirty="0"/>
              <a:t>: 021 </a:t>
            </a:r>
            <a:r>
              <a:rPr lang="en-ZA" sz="1800" i="1" dirty="0" smtClean="0"/>
              <a:t>911 5444 </a:t>
            </a:r>
            <a:endParaRPr lang="en-ZA" sz="1800" dirty="0"/>
          </a:p>
          <a:p>
            <a:r>
              <a:rPr lang="en-ZA" sz="1800" i="1" dirty="0"/>
              <a:t>Fax: 021 911 5444, Cell: 073 820 </a:t>
            </a:r>
            <a:r>
              <a:rPr lang="en-ZA" sz="1800" i="1" dirty="0" smtClean="0"/>
              <a:t>1534 / 063 424 8665 (text only) </a:t>
            </a:r>
            <a:endParaRPr lang="en-ZA" sz="1800" dirty="0"/>
          </a:p>
          <a:p>
            <a:r>
              <a:rPr lang="en-ZA" sz="1800" i="1" dirty="0"/>
              <a:t>Email: </a:t>
            </a:r>
            <a:r>
              <a:rPr lang="en-ZA" sz="1800" i="1" u="sng" dirty="0">
                <a:hlinkClick r:id="rId2"/>
              </a:rPr>
              <a:t>youngpeople.za@gmail.com</a:t>
            </a:r>
            <a:endParaRPr lang="en-ZA" sz="1800" dirty="0"/>
          </a:p>
          <a:p>
            <a:r>
              <a:rPr lang="en-ZA" sz="1800" i="1" dirty="0"/>
              <a:t>Website: </a:t>
            </a:r>
            <a:r>
              <a:rPr lang="en-ZA" sz="1800" i="1" u="sng" dirty="0">
                <a:hlinkClick r:id="rId3"/>
              </a:rPr>
              <a:t>www.youngpeopleatwork.weebly.com</a:t>
            </a:r>
            <a:endParaRPr lang="en-ZA" sz="1800" dirty="0"/>
          </a:p>
          <a:p>
            <a:r>
              <a:rPr lang="en-ZA" sz="1800" i="1" dirty="0"/>
              <a:t>Facebook: https://www.facebook.com/YoungPeopleWork</a:t>
            </a:r>
            <a:endParaRPr lang="en-ZA" sz="1800" dirty="0"/>
          </a:p>
          <a:p>
            <a:pPr marL="0" indent="0">
              <a:buNone/>
            </a:pPr>
            <a:endParaRPr lang="en-ZA" sz="2000" dirty="0" smtClean="0"/>
          </a:p>
          <a:p>
            <a:endParaRPr lang="en-ZA" sz="2000" dirty="0" smtClean="0"/>
          </a:p>
          <a:p>
            <a:endParaRPr lang="en-ZA" sz="2000" dirty="0" smtClean="0"/>
          </a:p>
          <a:p>
            <a:pPr marL="0" indent="0" algn="ctr">
              <a:buNone/>
            </a:pPr>
            <a:endParaRPr lang="en-ZA" sz="1700" b="1" dirty="0" smtClean="0"/>
          </a:p>
          <a:p>
            <a:pPr marL="0" indent="0" algn="ctr">
              <a:buNone/>
            </a:pPr>
            <a:endParaRPr lang="en-ZA" sz="1700" b="1" dirty="0" smtClean="0"/>
          </a:p>
          <a:p>
            <a:pPr marL="0" indent="0" algn="ctr">
              <a:buNone/>
            </a:pPr>
            <a:endParaRPr lang="en-ZA" sz="1700" b="1" dirty="0" smtClean="0"/>
          </a:p>
          <a:p>
            <a:pPr marL="0" indent="0" algn="ctr">
              <a:buNone/>
            </a:pPr>
            <a:endParaRPr lang="en-ZA" sz="1700" b="1" dirty="0"/>
          </a:p>
          <a:p>
            <a:pPr marL="0" indent="0" algn="ctr">
              <a:buNone/>
            </a:pPr>
            <a:endParaRPr lang="en-ZA" sz="1700" b="1" dirty="0" smtClean="0"/>
          </a:p>
          <a:p>
            <a:pPr marL="0" indent="0" algn="ctr">
              <a:buNone/>
            </a:pPr>
            <a:endParaRPr lang="en-ZA" sz="1700" b="1" dirty="0"/>
          </a:p>
          <a:p>
            <a:pPr marL="0" indent="0" algn="ctr">
              <a:buNone/>
            </a:pPr>
            <a:endParaRPr lang="en-ZA" sz="1500" b="1" dirty="0" smtClean="0"/>
          </a:p>
          <a:p>
            <a:pPr marL="0" indent="0" algn="ctr">
              <a:buNone/>
            </a:pPr>
            <a:endParaRPr lang="en-ZA" sz="1500" b="1" dirty="0" smtClean="0"/>
          </a:p>
          <a:p>
            <a:pPr marL="0" indent="0" algn="ctr">
              <a:buNone/>
            </a:pPr>
            <a:endParaRPr lang="en-ZA" sz="1500" b="1" dirty="0" smtClean="0"/>
          </a:p>
          <a:p>
            <a:pPr marL="0" indent="0" algn="ctr">
              <a:buNone/>
            </a:pPr>
            <a:r>
              <a:rPr lang="en-ZA" sz="1500" b="1" dirty="0" smtClean="0"/>
              <a:t>WE SERVE OUR PEOPLE WITH PRIDE – THE REWARD IS IN THE GIVING! </a:t>
            </a:r>
          </a:p>
          <a:p>
            <a:pPr marL="0" indent="0" algn="ctr">
              <a:buNone/>
            </a:pPr>
            <a:r>
              <a:rPr lang="en-ZA" sz="1500" b="1" dirty="0" smtClean="0"/>
              <a:t>HELP US FIX SOUTH AFRICA FOR THOSE WHO WILL INHERIT IT!!</a:t>
            </a:r>
          </a:p>
          <a:p>
            <a:endParaRPr lang="en-ZA" dirty="0"/>
          </a:p>
        </p:txBody>
      </p:sp>
      <p:pic>
        <p:nvPicPr>
          <p:cNvPr id="56" name="Picture 55" descr="C:\Users\Frank PC\Documents\logo ypw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1001" y="5877272"/>
            <a:ext cx="1295534" cy="864096"/>
          </a:xfrm>
          <a:prstGeom prst="rect">
            <a:avLst/>
          </a:prstGeom>
          <a:noFill/>
          <a:ln>
            <a:noFill/>
          </a:ln>
        </p:spPr>
      </p:pic>
      <p:pic>
        <p:nvPicPr>
          <p:cNvPr id="6" name="Picture 2" descr="C:\Users\frankjosephjulie\Pictures\helping p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902" y="2925307"/>
            <a:ext cx="748883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43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29" y="260648"/>
            <a:ext cx="8229600" cy="524735"/>
          </a:xfrm>
        </p:spPr>
        <p:txBody>
          <a:bodyPr>
            <a:normAutofit fontScale="90000"/>
          </a:bodyPr>
          <a:lstStyle/>
          <a:p>
            <a:pPr algn="ctr"/>
            <a:r>
              <a:rPr lang="en-ZA" b="1" dirty="0" smtClean="0"/>
              <a:t>Continue…</a:t>
            </a:r>
            <a:endParaRPr lang="en-ZA" b="1" dirty="0"/>
          </a:p>
        </p:txBody>
      </p:sp>
      <p:sp>
        <p:nvSpPr>
          <p:cNvPr id="3" name="Content Placeholder 2"/>
          <p:cNvSpPr>
            <a:spLocks noGrp="1"/>
          </p:cNvSpPr>
          <p:nvPr>
            <p:ph idx="1"/>
          </p:nvPr>
        </p:nvSpPr>
        <p:spPr>
          <a:xfrm>
            <a:off x="457200" y="785383"/>
            <a:ext cx="8435280" cy="5791289"/>
          </a:xfrm>
        </p:spPr>
        <p:txBody>
          <a:bodyPr>
            <a:normAutofit fontScale="92500" lnSpcReduction="20000"/>
          </a:bodyPr>
          <a:lstStyle/>
          <a:p>
            <a:r>
              <a:rPr lang="en-ZA" sz="2000" dirty="0"/>
              <a:t>Members of RAG travelled to various countries such England, Kenya, USA, Brazil, Germany, Egypt, Australia, The Netherlands, Switzerland and Mexico as delegates to conferences and field visits. Through its various programmes it trained youth leaders from around the country and Namibia. It is based on the accumulated experiences of RAG that YP@W draw from </a:t>
            </a:r>
            <a:r>
              <a:rPr lang="en-ZA" sz="2000" dirty="0" smtClean="0"/>
              <a:t>and </a:t>
            </a:r>
            <a:r>
              <a:rPr lang="en-ZA" sz="2000" dirty="0"/>
              <a:t>is building on. </a:t>
            </a:r>
            <a:endParaRPr lang="en-ZA" sz="2000" dirty="0" smtClean="0"/>
          </a:p>
          <a:p>
            <a:endParaRPr lang="en-ZA" sz="2200" dirty="0"/>
          </a:p>
          <a:p>
            <a:endParaRPr lang="en-ZA" sz="2200" dirty="0"/>
          </a:p>
          <a:p>
            <a:pPr marL="0" indent="0">
              <a:buNone/>
            </a:pPr>
            <a:r>
              <a:rPr lang="en-ZA" sz="1600" b="1" dirty="0"/>
              <a:t>Soraya </a:t>
            </a:r>
            <a:r>
              <a:rPr lang="en-ZA" sz="1600" b="1" dirty="0" err="1"/>
              <a:t>Mentoor</a:t>
            </a:r>
            <a:r>
              <a:rPr lang="en-ZA" sz="1600" b="1" dirty="0"/>
              <a:t> (she was instrumental in </a:t>
            </a:r>
          </a:p>
          <a:p>
            <a:pPr marL="0" indent="0">
              <a:buNone/>
            </a:pPr>
            <a:r>
              <a:rPr lang="en-ZA" sz="1600" b="1" dirty="0"/>
              <a:t>the launch of the International Youth </a:t>
            </a:r>
          </a:p>
          <a:p>
            <a:pPr marL="0" indent="0">
              <a:buNone/>
            </a:pPr>
            <a:r>
              <a:rPr lang="en-ZA" sz="1600" b="1" dirty="0"/>
              <a:t>Parliament in Australia and African Youth </a:t>
            </a:r>
          </a:p>
          <a:p>
            <a:pPr marL="0" indent="0">
              <a:buNone/>
            </a:pPr>
            <a:r>
              <a:rPr lang="en-ZA" sz="1600" b="1" dirty="0"/>
              <a:t>Parliament in Kenya</a:t>
            </a:r>
            <a:r>
              <a:rPr lang="en-ZA" sz="1600" b="1" dirty="0" smtClean="0"/>
              <a:t>) </a:t>
            </a:r>
            <a:endParaRPr lang="en-ZA" sz="1600" b="1" dirty="0"/>
          </a:p>
          <a:p>
            <a:endParaRPr lang="en-ZA" dirty="0" smtClean="0"/>
          </a:p>
          <a:p>
            <a:endParaRPr lang="en-ZA" dirty="0"/>
          </a:p>
          <a:p>
            <a:endParaRPr lang="en-ZA" dirty="0" smtClean="0"/>
          </a:p>
          <a:p>
            <a:r>
              <a:rPr lang="en-ZA" sz="1600" b="1" dirty="0" smtClean="0"/>
              <a:t>Soraya in Mexico and with Erica Laban an</a:t>
            </a:r>
          </a:p>
          <a:p>
            <a:r>
              <a:rPr lang="en-ZA" sz="1600" b="1" dirty="0" smtClean="0"/>
              <a:t> ex-volunteer at YP@W (and now marketing </a:t>
            </a:r>
          </a:p>
          <a:p>
            <a:r>
              <a:rPr lang="en-ZA" sz="1600" b="1" dirty="0" smtClean="0"/>
              <a:t>manager at the Wheat Trust) at the </a:t>
            </a:r>
          </a:p>
          <a:p>
            <a:r>
              <a:rPr lang="en-ZA" sz="1600" b="1" dirty="0" smtClean="0"/>
              <a:t>Wheat Trust where she was </a:t>
            </a:r>
            <a:r>
              <a:rPr lang="en-ZA" sz="1600" b="1" dirty="0" smtClean="0"/>
              <a:t>director. She </a:t>
            </a:r>
          </a:p>
          <a:p>
            <a:r>
              <a:rPr lang="en-ZA" sz="1600" b="1" dirty="0" smtClean="0"/>
              <a:t>currently works for the Aids Rights </a:t>
            </a:r>
          </a:p>
          <a:p>
            <a:r>
              <a:rPr lang="en-ZA" sz="1600" b="1" dirty="0" smtClean="0"/>
              <a:t>Alliance of Southern Africa (ARASA) as a </a:t>
            </a:r>
          </a:p>
          <a:p>
            <a:r>
              <a:rPr lang="en-ZA" sz="1600" b="1" dirty="0" smtClean="0"/>
              <a:t>Facilitator. </a:t>
            </a:r>
            <a:endParaRPr lang="en-ZA" sz="1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4149080"/>
            <a:ext cx="3168352" cy="2088232"/>
          </a:xfrm>
          <a:prstGeom prst="rect">
            <a:avLst/>
          </a:prstGeom>
        </p:spPr>
      </p:pic>
      <p:sp>
        <p:nvSpPr>
          <p:cNvPr id="5" name="Right Arrow 4"/>
          <p:cNvSpPr/>
          <p:nvPr/>
        </p:nvSpPr>
        <p:spPr>
          <a:xfrm>
            <a:off x="4211960" y="5765868"/>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63" y="2564904"/>
            <a:ext cx="1884075" cy="2097211"/>
          </a:xfrm>
          <a:prstGeom prst="rect">
            <a:avLst/>
          </a:prstGeom>
        </p:spPr>
      </p:pic>
    </p:spTree>
    <p:extLst>
      <p:ext uri="{BB962C8B-B14F-4D97-AF65-F5344CB8AC3E}">
        <p14:creationId xmlns:p14="http://schemas.microsoft.com/office/powerpoint/2010/main" val="2761753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76" y="188640"/>
            <a:ext cx="8229600" cy="648072"/>
          </a:xfrm>
        </p:spPr>
        <p:txBody>
          <a:bodyPr>
            <a:normAutofit/>
          </a:bodyPr>
          <a:lstStyle/>
          <a:p>
            <a:pPr algn="ctr"/>
            <a:r>
              <a:rPr lang="en-ZA" sz="3000" b="1" dirty="0" smtClean="0"/>
              <a:t>RAG in England, Switzerland, Belgium</a:t>
            </a:r>
            <a:endParaRPr lang="en-ZA" sz="3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7276" y="1052513"/>
            <a:ext cx="4128756" cy="309656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1340" y="1990563"/>
            <a:ext cx="3024336" cy="25892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3501008"/>
            <a:ext cx="3861048" cy="3068737"/>
          </a:xfrm>
          <a:prstGeom prst="rect">
            <a:avLst/>
          </a:prstGeom>
        </p:spPr>
      </p:pic>
      <p:sp>
        <p:nvSpPr>
          <p:cNvPr id="7" name="Rectangle 6"/>
          <p:cNvSpPr/>
          <p:nvPr/>
        </p:nvSpPr>
        <p:spPr>
          <a:xfrm>
            <a:off x="5508104" y="1052513"/>
            <a:ext cx="3312368" cy="360263"/>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dirty="0" smtClean="0"/>
              <a:t>Frank and Soraya in England</a:t>
            </a:r>
            <a:endParaRPr lang="en-ZA" dirty="0"/>
          </a:p>
        </p:txBody>
      </p:sp>
      <p:sp>
        <p:nvSpPr>
          <p:cNvPr id="8" name="Rectangle 7"/>
          <p:cNvSpPr/>
          <p:nvPr/>
        </p:nvSpPr>
        <p:spPr>
          <a:xfrm>
            <a:off x="6444208" y="4869160"/>
            <a:ext cx="2231468" cy="136815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dirty="0" err="1" smtClean="0"/>
              <a:t>Michi</a:t>
            </a:r>
            <a:r>
              <a:rPr lang="en-ZA" dirty="0" smtClean="0"/>
              <a:t> </a:t>
            </a:r>
            <a:r>
              <a:rPr lang="en-ZA" dirty="0" err="1" smtClean="0"/>
              <a:t>Lersch</a:t>
            </a:r>
            <a:r>
              <a:rPr lang="en-ZA" dirty="0" smtClean="0"/>
              <a:t> from Switzerland</a:t>
            </a:r>
          </a:p>
          <a:p>
            <a:pPr algn="ctr"/>
            <a:r>
              <a:rPr lang="en-ZA" dirty="0" smtClean="0"/>
              <a:t>Supervised by Frank Julie</a:t>
            </a:r>
            <a:endParaRPr lang="en-ZA" dirty="0"/>
          </a:p>
        </p:txBody>
      </p:sp>
      <p:sp>
        <p:nvSpPr>
          <p:cNvPr id="9" name="Rectangle 8"/>
          <p:cNvSpPr/>
          <p:nvPr/>
        </p:nvSpPr>
        <p:spPr>
          <a:xfrm>
            <a:off x="251520" y="4579850"/>
            <a:ext cx="2016224" cy="158545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dirty="0" err="1" smtClean="0"/>
              <a:t>Goedele</a:t>
            </a:r>
            <a:r>
              <a:rPr lang="en-ZA" dirty="0" smtClean="0"/>
              <a:t> </a:t>
            </a:r>
            <a:r>
              <a:rPr lang="en-ZA" dirty="0" err="1" smtClean="0"/>
              <a:t>Zwanepoel</a:t>
            </a:r>
            <a:r>
              <a:rPr lang="en-ZA" dirty="0" smtClean="0"/>
              <a:t> from Belgium</a:t>
            </a:r>
          </a:p>
          <a:p>
            <a:pPr algn="ctr"/>
            <a:r>
              <a:rPr lang="en-ZA" dirty="0" smtClean="0"/>
              <a:t>Supervised by Frank Julie</a:t>
            </a:r>
            <a:endParaRPr lang="en-ZA" dirty="0"/>
          </a:p>
        </p:txBody>
      </p:sp>
    </p:spTree>
    <p:extLst>
      <p:ext uri="{BB962C8B-B14F-4D97-AF65-F5344CB8AC3E}">
        <p14:creationId xmlns:p14="http://schemas.microsoft.com/office/powerpoint/2010/main" val="3056691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48072"/>
          </a:xfrm>
        </p:spPr>
        <p:txBody>
          <a:bodyPr>
            <a:normAutofit fontScale="90000"/>
          </a:bodyPr>
          <a:lstStyle/>
          <a:p>
            <a:pPr algn="ctr"/>
            <a:r>
              <a:rPr lang="en-ZA" b="1" dirty="0" smtClean="0"/>
              <a:t>RAG in the 1990s</a:t>
            </a:r>
            <a:endParaRPr lang="en-ZA"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82739" y="1052736"/>
            <a:ext cx="2578521" cy="234888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052736"/>
            <a:ext cx="2411760" cy="23488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077072"/>
            <a:ext cx="8075240" cy="24482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5" y="1052736"/>
            <a:ext cx="2458616" cy="2348880"/>
          </a:xfrm>
          <a:prstGeom prst="rect">
            <a:avLst/>
          </a:prstGeom>
        </p:spPr>
      </p:pic>
      <p:sp>
        <p:nvSpPr>
          <p:cNvPr id="8" name="Rectangle 7"/>
          <p:cNvSpPr/>
          <p:nvPr/>
        </p:nvSpPr>
        <p:spPr>
          <a:xfrm>
            <a:off x="457200" y="3545632"/>
            <a:ext cx="8435280" cy="53144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sz="1500" dirty="0" smtClean="0"/>
              <a:t>RAG members with Prof Johan </a:t>
            </a:r>
            <a:r>
              <a:rPr lang="en-ZA" sz="1500" dirty="0" err="1" smtClean="0"/>
              <a:t>Combrink</a:t>
            </a:r>
            <a:r>
              <a:rPr lang="en-ZA" sz="1500" dirty="0" smtClean="0"/>
              <a:t>, Petronella Petersen with RAG students, Frank Julie and Freda Camphor at RAG Kimberley graduation and Frank Julie with youth reps in the USA. </a:t>
            </a:r>
            <a:endParaRPr lang="en-ZA" sz="1500" dirty="0"/>
          </a:p>
        </p:txBody>
      </p:sp>
    </p:spTree>
    <p:extLst>
      <p:ext uri="{BB962C8B-B14F-4D97-AF65-F5344CB8AC3E}">
        <p14:creationId xmlns:p14="http://schemas.microsoft.com/office/powerpoint/2010/main" val="1854452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20255</TotalTime>
  <Words>6753</Words>
  <Application>Microsoft Office PowerPoint</Application>
  <PresentationFormat>On-screen Show (4:3)</PresentationFormat>
  <Paragraphs>497</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Flow</vt:lpstr>
      <vt:lpstr>YOUNGPEOPLE@WORK We Live to Work, We don’t Work to Live!</vt:lpstr>
      <vt:lpstr>Contents</vt:lpstr>
      <vt:lpstr>  Frank Julie and Associates  The Incubator Strategy </vt:lpstr>
      <vt:lpstr>Where we come from</vt:lpstr>
      <vt:lpstr>More about RAG … </vt:lpstr>
      <vt:lpstr>Continue </vt:lpstr>
      <vt:lpstr>Continue…</vt:lpstr>
      <vt:lpstr>RAG in England, Switzerland, Belgium</vt:lpstr>
      <vt:lpstr>RAG in the 1990s</vt:lpstr>
      <vt:lpstr>  How we differ from RAG </vt:lpstr>
      <vt:lpstr>   Normalising the abnormal!   The scourge of youth unemployment</vt:lpstr>
      <vt:lpstr>Continue…</vt:lpstr>
      <vt:lpstr>How we see our youth </vt:lpstr>
      <vt:lpstr>Our values</vt:lpstr>
      <vt:lpstr> How we operate – our model </vt:lpstr>
      <vt:lpstr>About our model  </vt:lpstr>
      <vt:lpstr>  Our integrated strategies for intervention</vt:lpstr>
      <vt:lpstr>What our strategies mean…</vt:lpstr>
      <vt:lpstr>Points of contact and intervention</vt:lpstr>
      <vt:lpstr>Community Information  Sessions/Youth Leadership Forum </vt:lpstr>
      <vt:lpstr>Youth Empowerment Week </vt:lpstr>
      <vt:lpstr>Online job search training</vt:lpstr>
      <vt:lpstr>Rural Outreach Programme</vt:lpstr>
      <vt:lpstr>  Computer and Life Skills Academy   </vt:lpstr>
      <vt:lpstr>Life skills training </vt:lpstr>
      <vt:lpstr>Other projects </vt:lpstr>
      <vt:lpstr>Practical Office Admin Training</vt:lpstr>
      <vt:lpstr>Feedback from students  </vt:lpstr>
      <vt:lpstr>Radical Car Wash </vt:lpstr>
      <vt:lpstr>Youth Business Network </vt:lpstr>
      <vt:lpstr>Feedback from Jacoba Hamman</vt:lpstr>
      <vt:lpstr>Master Train the Trainer Course </vt:lpstr>
      <vt:lpstr>    Feedback from Bridgette Adonis </vt:lpstr>
      <vt:lpstr>Our approach to life skills training</vt:lpstr>
      <vt:lpstr>Our approach to learning and education </vt:lpstr>
      <vt:lpstr>Our strategic partners </vt:lpstr>
      <vt:lpstr>About partnership development</vt:lpstr>
      <vt:lpstr>How we market our programmes</vt:lpstr>
      <vt:lpstr>Marketing via public exhibitions and Cape Town TV </vt:lpstr>
      <vt:lpstr>Marketing via public murals</vt:lpstr>
      <vt:lpstr>Our approach to marketing</vt:lpstr>
      <vt:lpstr>Our donors and supporters </vt:lpstr>
      <vt:lpstr>Continue…</vt:lpstr>
      <vt:lpstr>Our fundraising strategy </vt:lpstr>
      <vt:lpstr>Job placement and tracking </vt:lpstr>
      <vt:lpstr>What we monitor and evaluate </vt:lpstr>
      <vt:lpstr>Stories and faces of a successful intervention! </vt:lpstr>
      <vt:lpstr>Success story – Victoria Petersen   </vt:lpstr>
      <vt:lpstr>     Other success stories!  </vt:lpstr>
      <vt:lpstr>Natricia Hendricks – City of CT / Bishop Lavis Sisanda Gabada / Home from Home</vt:lpstr>
      <vt:lpstr>Job shadowing/Department of Labour, Internships at Sanlam Insurance and Hairdressing Learnership</vt:lpstr>
      <vt:lpstr>Referrals by YP@W</vt:lpstr>
      <vt:lpstr>Feedback from our Facebook page</vt:lpstr>
      <vt:lpstr>From retrenched clothing production manager to YP@W Operations Manager! </vt:lpstr>
      <vt:lpstr>Feedback from partners</vt:lpstr>
      <vt:lpstr>Who is involved?</vt:lpstr>
      <vt:lpstr>Continue…</vt:lpstr>
      <vt:lpstr>Staff members  </vt:lpstr>
      <vt:lpstr>Continue</vt:lpstr>
      <vt:lpstr>Continue…</vt:lpstr>
      <vt:lpstr>Continue…</vt:lpstr>
      <vt:lpstr>Our philosophy</vt:lpstr>
      <vt:lpstr>      Auditors and Banking info</vt:lpstr>
      <vt:lpstr>    Our contact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YoungPeople@Work</dc:title>
  <dc:creator>frankjosephjulie</dc:creator>
  <cp:lastModifiedBy>Frank PC</cp:lastModifiedBy>
  <cp:revision>436</cp:revision>
  <cp:lastPrinted>2014-02-14T13:52:17Z</cp:lastPrinted>
  <dcterms:created xsi:type="dcterms:W3CDTF">2013-06-25T11:27:01Z</dcterms:created>
  <dcterms:modified xsi:type="dcterms:W3CDTF">2022-04-17T08:25:49Z</dcterms:modified>
</cp:coreProperties>
</file>