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9" r:id="rId23"/>
    <p:sldId id="277" r:id="rId24"/>
    <p:sldId id="278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4814A9-5686-4C8A-A483-A8E020BE5690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7D5C2711-4032-44DB-A639-F6426D47834C}">
      <dgm:prSet phldrT="[Text]"/>
      <dgm:spPr>
        <a:solidFill>
          <a:schemeClr val="accent2"/>
        </a:solidFill>
      </dgm:spPr>
      <dgm:t>
        <a:bodyPr/>
        <a:lstStyle/>
        <a:p>
          <a:r>
            <a:rPr lang="en-ZA" b="1" dirty="0" err="1" smtClean="0"/>
            <a:t>ff</a:t>
          </a:r>
          <a:endParaRPr lang="en-ZA" b="1" dirty="0"/>
        </a:p>
      </dgm:t>
    </dgm:pt>
    <dgm:pt modelId="{1D71353C-AC66-48B6-A349-0297BDC81903}" type="parTrans" cxnId="{FBF6D28F-1D96-44A7-BD39-64CE7374ED23}">
      <dgm:prSet/>
      <dgm:spPr/>
      <dgm:t>
        <a:bodyPr/>
        <a:lstStyle/>
        <a:p>
          <a:endParaRPr lang="en-ZA"/>
        </a:p>
      </dgm:t>
    </dgm:pt>
    <dgm:pt modelId="{E1360CAB-0EE7-4E05-B240-C90286E9DFDF}" type="sibTrans" cxnId="{FBF6D28F-1D96-44A7-BD39-64CE7374ED23}">
      <dgm:prSet/>
      <dgm:spPr/>
      <dgm:t>
        <a:bodyPr/>
        <a:lstStyle/>
        <a:p>
          <a:endParaRPr lang="en-ZA"/>
        </a:p>
      </dgm:t>
    </dgm:pt>
    <dgm:pt modelId="{3049E9A6-BEE6-40B2-ABCB-193A2FD860B3}" type="pres">
      <dgm:prSet presAssocID="{744814A9-5686-4C8A-A483-A8E020BE569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3FF51A80-A007-4DE9-8D82-18CA5832BEF7}" type="pres">
      <dgm:prSet presAssocID="{7D5C2711-4032-44DB-A639-F6426D47834C}" presName="centerShape" presStyleLbl="node0" presStyleIdx="0" presStyleCnt="1" custScaleX="105867"/>
      <dgm:spPr/>
      <dgm:t>
        <a:bodyPr/>
        <a:lstStyle/>
        <a:p>
          <a:endParaRPr lang="en-ZA"/>
        </a:p>
      </dgm:t>
    </dgm:pt>
  </dgm:ptLst>
  <dgm:cxnLst>
    <dgm:cxn modelId="{72071CD8-922D-43CB-ADA3-612E0C7CE34A}" type="presOf" srcId="{744814A9-5686-4C8A-A483-A8E020BE5690}" destId="{3049E9A6-BEE6-40B2-ABCB-193A2FD860B3}" srcOrd="0" destOrd="0" presId="urn:microsoft.com/office/officeart/2005/8/layout/radial6"/>
    <dgm:cxn modelId="{3BF42490-9AAE-4B6F-80F0-4DB18D025BF5}" type="presOf" srcId="{7D5C2711-4032-44DB-A639-F6426D47834C}" destId="{3FF51A80-A007-4DE9-8D82-18CA5832BEF7}" srcOrd="0" destOrd="0" presId="urn:microsoft.com/office/officeart/2005/8/layout/radial6"/>
    <dgm:cxn modelId="{FBF6D28F-1D96-44A7-BD39-64CE7374ED23}" srcId="{744814A9-5686-4C8A-A483-A8E020BE5690}" destId="{7D5C2711-4032-44DB-A639-F6426D47834C}" srcOrd="0" destOrd="0" parTransId="{1D71353C-AC66-48B6-A349-0297BDC81903}" sibTransId="{E1360CAB-0EE7-4E05-B240-C90286E9DFDF}"/>
    <dgm:cxn modelId="{16AE65D7-C2A1-4DC3-9FF6-49281E7F6DA6}" type="presParOf" srcId="{3049E9A6-BEE6-40B2-ABCB-193A2FD860B3}" destId="{3FF51A80-A007-4DE9-8D82-18CA5832BEF7}" srcOrd="0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F51A80-A007-4DE9-8D82-18CA5832BEF7}">
      <dsp:nvSpPr>
        <dsp:cNvPr id="0" name=""/>
        <dsp:cNvSpPr/>
      </dsp:nvSpPr>
      <dsp:spPr>
        <a:xfrm>
          <a:off x="1375148" y="2939"/>
          <a:ext cx="5479302" cy="5175646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6500" b="1" kern="1200" dirty="0" err="1" smtClean="0"/>
            <a:t>ff</a:t>
          </a:r>
          <a:endParaRPr lang="en-ZA" sz="6500" b="1" kern="1200" dirty="0"/>
        </a:p>
      </dsp:txBody>
      <dsp:txXfrm>
        <a:off x="2177573" y="760895"/>
        <a:ext cx="3874452" cy="36597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F64A-A326-4C2B-BACF-725FD86E822B}" type="datetimeFigureOut">
              <a:rPr lang="en-ZA" smtClean="0"/>
              <a:t>2013-12-12</a:t>
            </a:fld>
            <a:endParaRPr lang="en-Z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6EE5-DE07-4EF3-AF0F-D5CB195D88EB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F64A-A326-4C2B-BACF-725FD86E822B}" type="datetimeFigureOut">
              <a:rPr lang="en-ZA" smtClean="0"/>
              <a:t>2013-12-12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6EE5-DE07-4EF3-AF0F-D5CB195D88EB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F64A-A326-4C2B-BACF-725FD86E822B}" type="datetimeFigureOut">
              <a:rPr lang="en-ZA" smtClean="0"/>
              <a:t>2013-12-12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6EE5-DE07-4EF3-AF0F-D5CB195D88EB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F64A-A326-4C2B-BACF-725FD86E822B}" type="datetimeFigureOut">
              <a:rPr lang="en-ZA" smtClean="0"/>
              <a:t>2013-12-12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6EE5-DE07-4EF3-AF0F-D5CB195D88EB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F64A-A326-4C2B-BACF-725FD86E822B}" type="datetimeFigureOut">
              <a:rPr lang="en-ZA" smtClean="0"/>
              <a:t>2013-12-12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6EE5-DE07-4EF3-AF0F-D5CB195D88EB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F64A-A326-4C2B-BACF-725FD86E822B}" type="datetimeFigureOut">
              <a:rPr lang="en-ZA" smtClean="0"/>
              <a:t>2013-12-12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6EE5-DE07-4EF3-AF0F-D5CB195D88EB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F64A-A326-4C2B-BACF-725FD86E822B}" type="datetimeFigureOut">
              <a:rPr lang="en-ZA" smtClean="0"/>
              <a:t>2013-12-12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6EE5-DE07-4EF3-AF0F-D5CB195D88EB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F64A-A326-4C2B-BACF-725FD86E822B}" type="datetimeFigureOut">
              <a:rPr lang="en-ZA" smtClean="0"/>
              <a:t>2013-12-12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6EE5-DE07-4EF3-AF0F-D5CB195D88EB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F64A-A326-4C2B-BACF-725FD86E822B}" type="datetimeFigureOut">
              <a:rPr lang="en-ZA" smtClean="0"/>
              <a:t>2013-12-12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6EE5-DE07-4EF3-AF0F-D5CB195D88EB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F64A-A326-4C2B-BACF-725FD86E822B}" type="datetimeFigureOut">
              <a:rPr lang="en-ZA" smtClean="0"/>
              <a:t>2013-12-12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6EE5-DE07-4EF3-AF0F-D5CB195D88EB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F64A-A326-4C2B-BACF-725FD86E822B}" type="datetimeFigureOut">
              <a:rPr lang="en-ZA" smtClean="0"/>
              <a:t>2013-12-12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836EE5-DE07-4EF3-AF0F-D5CB195D88EB}" type="slidenum">
              <a:rPr lang="en-ZA" smtClean="0"/>
              <a:t>‹#›</a:t>
            </a:fld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D7F64A-A326-4C2B-BACF-725FD86E822B}" type="datetimeFigureOut">
              <a:rPr lang="en-ZA" smtClean="0"/>
              <a:t>2013-12-12</a:t>
            </a:fld>
            <a:endParaRPr lang="en-Z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836EE5-DE07-4EF3-AF0F-D5CB195D88EB}" type="slidenum">
              <a:rPr lang="en-ZA" smtClean="0"/>
              <a:t>‹#›</a:t>
            </a:fld>
            <a:endParaRPr lang="en-Z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YoungPeople@Work </a:t>
            </a:r>
            <a:br>
              <a:rPr lang="en-ZA" dirty="0" smtClean="0"/>
            </a:br>
            <a:r>
              <a:rPr lang="en-ZA" sz="3100" dirty="0" smtClean="0"/>
              <a:t>Strategic Review – 2013  </a:t>
            </a:r>
            <a:br>
              <a:rPr lang="en-ZA" sz="3100" dirty="0" smtClean="0"/>
            </a:br>
            <a:endParaRPr lang="en-ZA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Facilitator: Frank Julie</a:t>
            </a:r>
          </a:p>
          <a:p>
            <a:r>
              <a:rPr lang="en-ZA" dirty="0" smtClean="0"/>
              <a:t>30 November and 9 December 2013</a:t>
            </a:r>
          </a:p>
          <a:p>
            <a:r>
              <a:rPr lang="en-ZA" dirty="0" smtClean="0"/>
              <a:t>Venue: YPW Centre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2529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en-ZA" b="1" dirty="0" smtClean="0"/>
              <a:t>Computer and life skills 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fontScale="85000" lnSpcReduction="20000"/>
          </a:bodyPr>
          <a:lstStyle/>
          <a:p>
            <a:r>
              <a:rPr lang="en-ZA" dirty="0" smtClean="0"/>
              <a:t>Computer training was launched on 19 June. </a:t>
            </a:r>
          </a:p>
          <a:p>
            <a:r>
              <a:rPr lang="en-ZA" b="1" dirty="0" smtClean="0"/>
              <a:t>Strengths/opportunities</a:t>
            </a:r>
          </a:p>
          <a:p>
            <a:r>
              <a:rPr lang="en-ZA" dirty="0" smtClean="0"/>
              <a:t>The more we train the better/more competent we become; we have competent trainers; advanced training in progress; completed 2 courses/evening classes; Techno Moms/Teens; Network sorted; upgraded computers; generated income; manuals; possible Sat classes for 2014; we can add social media/private training; mobile training; community investment slots for partners. We trained about 60 students since June including community investment slots. Our capacity is 60 paying students per 3 month course and can be expanded to 90 students if we add more computers. </a:t>
            </a:r>
          </a:p>
          <a:p>
            <a:r>
              <a:rPr lang="en-ZA" b="1" dirty="0" smtClean="0"/>
              <a:t>Weaknesses</a:t>
            </a:r>
          </a:p>
          <a:p>
            <a:r>
              <a:rPr lang="en-ZA" dirty="0" smtClean="0"/>
              <a:t>We need more trainers; equalisation of training/standards; evaluations; free access to the centre is a problem; technical support; legal software; power supply upgraded; accreditation; trainers need to become SDF/moderators/assessors.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77779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en-ZA" b="1" dirty="0" smtClean="0"/>
              <a:t>Life skills training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r>
              <a:rPr lang="en-ZA" sz="1800" b="1" dirty="0" smtClean="0"/>
              <a:t>Strengths/opportunities</a:t>
            </a:r>
          </a:p>
          <a:p>
            <a:r>
              <a:rPr lang="en-ZA" sz="1800" dirty="0" smtClean="0"/>
              <a:t>Good guest trainers; info being shared/relevant; not too long/not too short/free of charge; manuals; referrals to workshops; certificates; practical application of info; admin/bookkeeping hugely popular; job seeking/personal </a:t>
            </a:r>
            <a:r>
              <a:rPr lang="en-ZA" sz="1800" dirty="0" err="1" smtClean="0"/>
              <a:t>dev</a:t>
            </a:r>
            <a:r>
              <a:rPr lang="en-ZA" sz="1800" dirty="0" smtClean="0"/>
              <a:t>; project management; leverage resources through training (donations of material goods); partnership building e.g. Tina </a:t>
            </a:r>
            <a:r>
              <a:rPr lang="en-ZA" sz="1800" dirty="0" err="1" smtClean="0"/>
              <a:t>Thiart</a:t>
            </a:r>
            <a:r>
              <a:rPr lang="en-ZA" sz="1800" dirty="0" smtClean="0"/>
              <a:t>;</a:t>
            </a:r>
          </a:p>
          <a:p>
            <a:r>
              <a:rPr lang="en-ZA" sz="1800" dirty="0" smtClean="0"/>
              <a:t>Create competition for free computer course; raffles at every workshop; </a:t>
            </a:r>
            <a:r>
              <a:rPr lang="en-ZA" sz="1800" dirty="0" err="1" smtClean="0"/>
              <a:t>matriculants</a:t>
            </a:r>
            <a:r>
              <a:rPr lang="en-ZA" sz="1800" dirty="0"/>
              <a:t> </a:t>
            </a:r>
            <a:r>
              <a:rPr lang="en-ZA" sz="1800" dirty="0" smtClean="0"/>
              <a:t>to be targeted in 2014 </a:t>
            </a:r>
            <a:endParaRPr lang="en-ZA" sz="1800" dirty="0"/>
          </a:p>
          <a:p>
            <a:endParaRPr lang="en-ZA" sz="1800" dirty="0"/>
          </a:p>
          <a:p>
            <a:r>
              <a:rPr lang="en-ZA" sz="1800" b="1" dirty="0" smtClean="0"/>
              <a:t>Weaknesses</a:t>
            </a:r>
            <a:r>
              <a:rPr lang="en-ZA" sz="1800" dirty="0" smtClean="0"/>
              <a:t> </a:t>
            </a:r>
          </a:p>
          <a:p>
            <a:r>
              <a:rPr lang="en-ZA" sz="1800" dirty="0" smtClean="0"/>
              <a:t>Lack of access for evening students</a:t>
            </a:r>
          </a:p>
          <a:p>
            <a:r>
              <a:rPr lang="en-ZA" sz="1800" dirty="0" smtClean="0"/>
              <a:t>Only one trainer (need to train more trainers)</a:t>
            </a:r>
            <a:endParaRPr lang="en-ZA" sz="1800" dirty="0"/>
          </a:p>
        </p:txBody>
      </p:sp>
    </p:spTree>
    <p:extLst>
      <p:ext uri="{BB962C8B-B14F-4D97-AF65-F5344CB8AC3E}">
        <p14:creationId xmlns:p14="http://schemas.microsoft.com/office/powerpoint/2010/main" val="4198842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ZA" b="1" dirty="0" smtClean="0"/>
              <a:t>Library online training/exhibition 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fontScale="85000" lnSpcReduction="10000"/>
          </a:bodyPr>
          <a:lstStyle/>
          <a:p>
            <a:r>
              <a:rPr lang="en-ZA" b="1" dirty="0" smtClean="0"/>
              <a:t>Strengths</a:t>
            </a:r>
            <a:r>
              <a:rPr lang="en-ZA" dirty="0" smtClean="0"/>
              <a:t> </a:t>
            </a:r>
          </a:p>
          <a:p>
            <a:r>
              <a:rPr lang="en-ZA" dirty="0" smtClean="0"/>
              <a:t>This programme was not planned in 2012; It was a spin off due to our relationship with the libraries. </a:t>
            </a:r>
            <a:r>
              <a:rPr lang="en-ZA" dirty="0" err="1" smtClean="0"/>
              <a:t>Adriaanse</a:t>
            </a:r>
            <a:r>
              <a:rPr lang="en-ZA" dirty="0" smtClean="0"/>
              <a:t> – +/- 90 people trained so far; </a:t>
            </a:r>
            <a:r>
              <a:rPr lang="en-ZA" dirty="0" err="1" smtClean="0"/>
              <a:t>Lavis</a:t>
            </a:r>
            <a:r>
              <a:rPr lang="en-ZA" dirty="0" smtClean="0"/>
              <a:t> +/- 21 people; 21 people in Kensington; </a:t>
            </a:r>
          </a:p>
          <a:p>
            <a:r>
              <a:rPr lang="en-ZA" dirty="0" smtClean="0"/>
              <a:t>Access to Internet; CVs completed and saved; referrals to workshops/volunteers + trainers; good partnerships with librarian; </a:t>
            </a:r>
            <a:r>
              <a:rPr lang="en-ZA" dirty="0" err="1" smtClean="0"/>
              <a:t>Dreamworker</a:t>
            </a:r>
            <a:r>
              <a:rPr lang="en-ZA" dirty="0" smtClean="0"/>
              <a:t> registration; more referrals through friends and family; elderly people benefit; exhibition helped; It help to advertise our fulltime computer course</a:t>
            </a:r>
            <a:endParaRPr lang="en-ZA" dirty="0"/>
          </a:p>
          <a:p>
            <a:r>
              <a:rPr lang="en-ZA" b="1" dirty="0" smtClean="0"/>
              <a:t>Weaknesses</a:t>
            </a:r>
          </a:p>
          <a:p>
            <a:r>
              <a:rPr lang="en-ZA" dirty="0" smtClean="0"/>
              <a:t>Follow up on people who attend/feedback; recording email </a:t>
            </a:r>
            <a:r>
              <a:rPr lang="en-ZA" dirty="0" err="1" smtClean="0"/>
              <a:t>nr’s</a:t>
            </a:r>
            <a:r>
              <a:rPr lang="en-ZA" dirty="0" smtClean="0"/>
              <a:t> and store in central database; unpredictability of the internet access; library staff attitudes; speed of processing library cards;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22322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/>
            <a:r>
              <a:rPr lang="en-ZA" b="1" dirty="0" smtClean="0"/>
              <a:t>Job shadowing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/>
          </a:bodyPr>
          <a:lstStyle/>
          <a:p>
            <a:r>
              <a:rPr lang="en-ZA" sz="2000" b="1" dirty="0" smtClean="0"/>
              <a:t>Strengths/opportunities</a:t>
            </a:r>
          </a:p>
          <a:p>
            <a:r>
              <a:rPr lang="en-ZA" sz="2000" dirty="0" smtClean="0"/>
              <a:t>Interesting (Lorne); Learnt a lot (Vicky); Working a variety of people (Lorne); very eye-opening to learn experientially (Jayson); incidental learning strong; make adjustments to perception of what leadership is; linked to needs on the ground (</a:t>
            </a:r>
            <a:r>
              <a:rPr lang="en-ZA" sz="2000" dirty="0" err="1" smtClean="0"/>
              <a:t>Nasieba</a:t>
            </a:r>
            <a:r>
              <a:rPr lang="en-ZA" sz="2000" dirty="0" smtClean="0"/>
              <a:t>); duration depends on person; can lead to a job; career direction, make better choices; flexibility of the process; unforeseen can happen; expand networks; adaptability to different environments; expand skills base;  deepens your profile; grow to love your community; through evaluation we promote shared learning; it is needs based. </a:t>
            </a:r>
            <a:endParaRPr lang="en-ZA" sz="2000" b="1" dirty="0"/>
          </a:p>
          <a:p>
            <a:r>
              <a:rPr lang="en-ZA" sz="2000" b="1" dirty="0" smtClean="0"/>
              <a:t>Weaknesses</a:t>
            </a:r>
          </a:p>
          <a:p>
            <a:r>
              <a:rPr lang="en-ZA" sz="2000" dirty="0" smtClean="0"/>
              <a:t>Develop a form to evaluate the process; check the reliability of partners/professionals; internal shadowing (inside YPW) needs to deepened; we need more partners; youth can indicate shadowing needs on forms during youth weeks to identify partners </a:t>
            </a: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2624208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ctr"/>
            <a:r>
              <a:rPr lang="en-ZA" b="1" dirty="0" smtClean="0"/>
              <a:t>Leader to Leader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92500" lnSpcReduction="20000"/>
          </a:bodyPr>
          <a:lstStyle/>
          <a:p>
            <a:r>
              <a:rPr lang="en-ZA" dirty="0" smtClean="0"/>
              <a:t>Hosted in partnership with Frank Julie and Associates. Focus is staff/volunteer development in YPW and building capacity of NPO leaders. </a:t>
            </a:r>
          </a:p>
          <a:p>
            <a:r>
              <a:rPr lang="en-ZA" b="1" dirty="0" smtClean="0"/>
              <a:t>Strengths </a:t>
            </a:r>
          </a:p>
          <a:p>
            <a:r>
              <a:rPr lang="en-ZA" dirty="0" smtClean="0"/>
              <a:t>After many postponements we eventually launched; group got together/first session; guest speaker (</a:t>
            </a:r>
            <a:r>
              <a:rPr lang="en-ZA" dirty="0" err="1" smtClean="0"/>
              <a:t>Denzil</a:t>
            </a:r>
            <a:r>
              <a:rPr lang="en-ZA" dirty="0" smtClean="0"/>
              <a:t> </a:t>
            </a:r>
            <a:r>
              <a:rPr lang="en-ZA" dirty="0" err="1" smtClean="0"/>
              <a:t>Smit</a:t>
            </a:r>
            <a:r>
              <a:rPr lang="en-ZA" dirty="0" smtClean="0"/>
              <a:t>); info relevant; participants are in senior positions; fully worked out programme; promote staff/volunteer development; provides quality to our work; promotes networking. </a:t>
            </a:r>
            <a:endParaRPr lang="en-ZA" dirty="0"/>
          </a:p>
          <a:p>
            <a:r>
              <a:rPr lang="en-ZA" b="1" dirty="0" smtClean="0"/>
              <a:t>Weaknesses</a:t>
            </a:r>
          </a:p>
          <a:p>
            <a:r>
              <a:rPr lang="en-ZA" dirty="0" smtClean="0"/>
              <a:t>Timing for volunteers (morning on a Wednesday); maybe shift to Friday mornings; frequency reviewed (once per month instead of once per week); more local people/leaders (in Bishop </a:t>
            </a:r>
            <a:r>
              <a:rPr lang="en-ZA" dirty="0" err="1" smtClean="0"/>
              <a:t>Lavis</a:t>
            </a:r>
            <a:r>
              <a:rPr lang="en-ZA" dirty="0" smtClean="0"/>
              <a:t> to be targeted)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72989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22413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ZA" b="1" dirty="0" smtClean="0"/>
              <a:t>Internal analysis</a:t>
            </a:r>
            <a:br>
              <a:rPr lang="en-ZA" b="1" dirty="0" smtClean="0"/>
            </a:br>
            <a:r>
              <a:rPr lang="en-ZA" sz="3600" b="1" dirty="0" smtClean="0"/>
              <a:t>Marketing/Branding</a:t>
            </a:r>
            <a:endParaRPr lang="en-Z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ZA" sz="2200" b="1" dirty="0" smtClean="0"/>
              <a:t>Strengths </a:t>
            </a:r>
          </a:p>
          <a:p>
            <a:pPr marL="0" indent="0">
              <a:buNone/>
            </a:pPr>
            <a:r>
              <a:rPr lang="en-ZA" sz="2200" dirty="0" smtClean="0"/>
              <a:t>Facebook strong presence (1200 likes so far); Bulk SMS; pamphleteering/door to door; t-shirts; workshops/outreach/CIS; Website; exhibitions; online training; newspaper (</a:t>
            </a:r>
            <a:r>
              <a:rPr lang="en-ZA" sz="2200" dirty="0" err="1" smtClean="0"/>
              <a:t>Tygerburger</a:t>
            </a:r>
            <a:r>
              <a:rPr lang="en-ZA" sz="2200" dirty="0" smtClean="0"/>
              <a:t>); Radio 786; CCFM; CTV (develop advert); </a:t>
            </a:r>
            <a:endParaRPr lang="en-ZA" sz="2200" dirty="0"/>
          </a:p>
          <a:p>
            <a:pPr marL="0" indent="0">
              <a:buNone/>
            </a:pPr>
            <a:r>
              <a:rPr lang="en-ZA" sz="2200" dirty="0" smtClean="0"/>
              <a:t>Bulk emails (but response not so good) </a:t>
            </a:r>
          </a:p>
          <a:p>
            <a:pPr marL="0" indent="0">
              <a:buNone/>
            </a:pPr>
            <a:endParaRPr lang="en-ZA" sz="2200" b="1" dirty="0" smtClean="0"/>
          </a:p>
          <a:p>
            <a:pPr marL="0" indent="0">
              <a:buNone/>
            </a:pPr>
            <a:r>
              <a:rPr lang="en-ZA" sz="2200" b="1" dirty="0" smtClean="0"/>
              <a:t>Weaknesses</a:t>
            </a:r>
          </a:p>
          <a:p>
            <a:pPr marL="0" indent="0">
              <a:buNone/>
            </a:pPr>
            <a:r>
              <a:rPr lang="en-ZA" sz="2200" dirty="0" smtClean="0"/>
              <a:t>Categorise bulk </a:t>
            </a:r>
            <a:r>
              <a:rPr lang="en-ZA" sz="2200" dirty="0" err="1" smtClean="0"/>
              <a:t>sms</a:t>
            </a:r>
            <a:r>
              <a:rPr lang="en-ZA" sz="2200" dirty="0" smtClean="0"/>
              <a:t>; website update/technical errors sort out; exhibitions must be coupled with online training; targeting stations/parking areas/mobilise teams during the week and weekends; day hospitals/clinics; taxis/ develop a permanent poster for surgeries; info board at ATMs; posters with address stickers on it; church announcements; target schools with letters addressed to pupils; shift CIS to schools; upgrade email database for YPW; develop capacity for Mail Chimp; </a:t>
            </a:r>
            <a:endParaRPr lang="en-ZA" sz="2200" dirty="0"/>
          </a:p>
        </p:txBody>
      </p:sp>
    </p:spTree>
    <p:extLst>
      <p:ext uri="{BB962C8B-B14F-4D97-AF65-F5344CB8AC3E}">
        <p14:creationId xmlns:p14="http://schemas.microsoft.com/office/powerpoint/2010/main" val="41671464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en-ZA" b="1" dirty="0" smtClean="0"/>
              <a:t>Networking/Partnerships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lnSpcReduction="10000"/>
          </a:bodyPr>
          <a:lstStyle/>
          <a:p>
            <a:pPr marL="393192" lvl="1" indent="0">
              <a:buNone/>
            </a:pPr>
            <a:r>
              <a:rPr lang="en-ZA" sz="1800" b="1" dirty="0" smtClean="0"/>
              <a:t>Strengths </a:t>
            </a:r>
          </a:p>
          <a:p>
            <a:pPr marL="393192" lvl="1" indent="0">
              <a:buNone/>
            </a:pPr>
            <a:r>
              <a:rPr lang="en-ZA" sz="1800" dirty="0" smtClean="0"/>
              <a:t>Our current partners </a:t>
            </a:r>
          </a:p>
          <a:p>
            <a:pPr marL="393192" lvl="1" indent="0">
              <a:buNone/>
            </a:pPr>
            <a:r>
              <a:rPr lang="en-ZA" sz="1800" dirty="0" smtClean="0"/>
              <a:t>Good partners  with the Youth Weeks;  </a:t>
            </a:r>
            <a:r>
              <a:rPr lang="en-ZA" sz="1800" dirty="0" err="1" smtClean="0"/>
              <a:t>Rlabs</a:t>
            </a:r>
            <a:r>
              <a:rPr lang="en-ZA" sz="1800" dirty="0" smtClean="0"/>
              <a:t>, Career Planet, </a:t>
            </a:r>
            <a:r>
              <a:rPr lang="en-ZA" sz="1800" dirty="0" err="1" smtClean="0"/>
              <a:t>Dreamworker</a:t>
            </a:r>
            <a:r>
              <a:rPr lang="en-ZA" sz="1800" dirty="0" smtClean="0"/>
              <a:t>, UWC, </a:t>
            </a:r>
            <a:r>
              <a:rPr lang="en-ZA" sz="1800" dirty="0" err="1" smtClean="0"/>
              <a:t>Jobstart</a:t>
            </a:r>
            <a:r>
              <a:rPr lang="en-ZA" sz="1800" dirty="0" smtClean="0"/>
              <a:t>, Department of Labour, CT </a:t>
            </a:r>
            <a:r>
              <a:rPr lang="en-ZA" sz="1800" dirty="0" err="1" smtClean="0"/>
              <a:t>Activa</a:t>
            </a:r>
            <a:endParaRPr lang="en-ZA" sz="1800" dirty="0"/>
          </a:p>
          <a:p>
            <a:pPr marL="393192" lvl="1" indent="0">
              <a:buNone/>
            </a:pPr>
            <a:r>
              <a:rPr lang="en-ZA" sz="1800" dirty="0" err="1" smtClean="0"/>
              <a:t>Adriaanse</a:t>
            </a:r>
            <a:r>
              <a:rPr lang="en-ZA" sz="1800" dirty="0" smtClean="0"/>
              <a:t> library, Bishop </a:t>
            </a:r>
            <a:r>
              <a:rPr lang="en-ZA" sz="1800" dirty="0" err="1" smtClean="0"/>
              <a:t>Lavis</a:t>
            </a:r>
            <a:r>
              <a:rPr lang="en-ZA" sz="1800" dirty="0" smtClean="0"/>
              <a:t> library, Kensington library (access to computers and Internet) </a:t>
            </a:r>
          </a:p>
          <a:p>
            <a:pPr marL="393192" lvl="1" indent="0">
              <a:buNone/>
            </a:pPr>
            <a:r>
              <a:rPr lang="en-ZA" sz="1800" dirty="0" smtClean="0"/>
              <a:t>Radio’s; </a:t>
            </a:r>
            <a:r>
              <a:rPr lang="en-ZA" sz="1800" dirty="0" err="1" smtClean="0"/>
              <a:t>Adonai</a:t>
            </a:r>
            <a:r>
              <a:rPr lang="en-ZA" sz="1800" dirty="0" smtClean="0"/>
              <a:t> Life (free training and office space), CTV  (airtime) </a:t>
            </a:r>
          </a:p>
          <a:p>
            <a:pPr marL="393192" lvl="1" indent="0">
              <a:buNone/>
            </a:pPr>
            <a:r>
              <a:rPr lang="en-ZA" sz="1800" dirty="0" smtClean="0"/>
              <a:t>Surplus People’s Project  (Land issues/how to create employment) </a:t>
            </a:r>
          </a:p>
          <a:p>
            <a:pPr marL="393192" lvl="1" indent="0">
              <a:buNone/>
            </a:pPr>
            <a:r>
              <a:rPr lang="en-ZA" sz="1800" dirty="0" smtClean="0"/>
              <a:t>People First Foundation (access to training) Professionals (fundraising and expertise) </a:t>
            </a:r>
            <a:endParaRPr lang="en-ZA" sz="1800" dirty="0"/>
          </a:p>
          <a:p>
            <a:pPr marL="393192" lvl="1" indent="0">
              <a:buNone/>
            </a:pPr>
            <a:endParaRPr lang="en-ZA" sz="1800" b="1" dirty="0" smtClean="0"/>
          </a:p>
          <a:p>
            <a:pPr marL="393192" lvl="1" indent="0">
              <a:buNone/>
            </a:pPr>
            <a:r>
              <a:rPr lang="en-ZA" sz="1800" b="1" dirty="0" smtClean="0"/>
              <a:t>Weaknesses </a:t>
            </a:r>
            <a:endParaRPr lang="en-ZA" sz="1800" dirty="0" smtClean="0"/>
          </a:p>
          <a:p>
            <a:pPr marL="393192" lvl="1" indent="0">
              <a:buNone/>
            </a:pPr>
            <a:r>
              <a:rPr lang="en-ZA" sz="1800" dirty="0" smtClean="0"/>
              <a:t>Consistency of partners (Youth </a:t>
            </a:r>
            <a:r>
              <a:rPr lang="en-ZA" sz="1800" dirty="0"/>
              <a:t>W</a:t>
            </a:r>
            <a:r>
              <a:rPr lang="en-ZA" sz="1800" dirty="0" smtClean="0"/>
              <a:t>eeks) </a:t>
            </a:r>
          </a:p>
          <a:p>
            <a:pPr marL="393192" lvl="1" indent="0">
              <a:buNone/>
            </a:pPr>
            <a:r>
              <a:rPr lang="en-ZA" sz="1800" dirty="0" smtClean="0"/>
              <a:t>Uncertainty over marketing of YPW by our partners?  We need to work on this! Check if they market our work? </a:t>
            </a:r>
          </a:p>
          <a:p>
            <a:pPr marL="393192" lvl="1" indent="0">
              <a:buNone/>
            </a:pPr>
            <a:r>
              <a:rPr lang="en-ZA" sz="1800" dirty="0" smtClean="0"/>
              <a:t>Quarterly thanksgiving breakfast/lunch  for partners to be launched in 2014. </a:t>
            </a:r>
          </a:p>
          <a:p>
            <a:pPr marL="393192" lvl="1" indent="0">
              <a:buNone/>
            </a:pPr>
            <a:r>
              <a:rPr lang="en-ZA" sz="1800" dirty="0" smtClean="0"/>
              <a:t>Mural at the training centre </a:t>
            </a:r>
          </a:p>
          <a:p>
            <a:pPr marL="393192" lvl="1" indent="0">
              <a:buNone/>
            </a:pPr>
            <a:r>
              <a:rPr lang="en-ZA" sz="1800" dirty="0" smtClean="0"/>
              <a:t>Branding/banners/business cards/Facebook/twitter/letterheads – access funding for this. </a:t>
            </a:r>
          </a:p>
          <a:p>
            <a:pPr marL="393192" lvl="1" indent="0">
              <a:buNone/>
            </a:pPr>
            <a:endParaRPr lang="en-ZA" sz="1800" dirty="0" smtClean="0"/>
          </a:p>
          <a:p>
            <a:pPr marL="393192" lvl="1" indent="0">
              <a:buNone/>
            </a:pPr>
            <a:endParaRPr lang="en-ZA" sz="1800" dirty="0"/>
          </a:p>
        </p:txBody>
      </p:sp>
    </p:spTree>
    <p:extLst>
      <p:ext uri="{BB962C8B-B14F-4D97-AF65-F5344CB8AC3E}">
        <p14:creationId xmlns:p14="http://schemas.microsoft.com/office/powerpoint/2010/main" val="3592850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ZA" b="1" dirty="0" smtClean="0"/>
              <a:t>Fundraising 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064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ZA" sz="2200" b="1" dirty="0" smtClean="0"/>
              <a:t>Strengths </a:t>
            </a:r>
          </a:p>
          <a:p>
            <a:pPr marL="0" indent="0">
              <a:buNone/>
            </a:pPr>
            <a:r>
              <a:rPr lang="en-ZA" sz="2200" dirty="0" smtClean="0"/>
              <a:t>SPZA – funded 3 times so far/covered overheads and training; Computer income is a big potential; Rummy sale (developing youth clothing shops); Facebook has lots of potential (repeat donors) to be cultivated; we have low overheads; volunteer labour helps to keep costs down; income generating strategy completed; 2 free laptops received; CT </a:t>
            </a:r>
            <a:r>
              <a:rPr lang="en-ZA" sz="2200" dirty="0" err="1" smtClean="0"/>
              <a:t>Activa</a:t>
            </a:r>
            <a:r>
              <a:rPr lang="en-ZA" sz="2200" dirty="0" smtClean="0"/>
              <a:t> (USB sticks received); individual giving via Facebook is strong! </a:t>
            </a:r>
          </a:p>
          <a:p>
            <a:pPr marL="0" indent="0">
              <a:buNone/>
            </a:pPr>
            <a:r>
              <a:rPr lang="en-ZA" sz="2200" dirty="0" smtClean="0"/>
              <a:t>Free computers from MHG; discounts; Freda – free bookkeeping; Gary Van </a:t>
            </a:r>
            <a:r>
              <a:rPr lang="en-ZA" sz="2200" dirty="0" err="1" smtClean="0"/>
              <a:t>Dyk</a:t>
            </a:r>
            <a:r>
              <a:rPr lang="en-ZA" sz="2200" dirty="0" smtClean="0"/>
              <a:t> from </a:t>
            </a:r>
            <a:r>
              <a:rPr lang="en-ZA" sz="2200" dirty="0" err="1" smtClean="0"/>
              <a:t>Tygerburger</a:t>
            </a:r>
            <a:r>
              <a:rPr lang="en-ZA" sz="2200" dirty="0" smtClean="0"/>
              <a:t> – saving on adverts (free articles) Fundraising strategy; diversifying of computer training; HCI Foundation gave R50 000; DVD sales; relevant on donors/experience/capacity</a:t>
            </a:r>
          </a:p>
          <a:p>
            <a:pPr marL="0" indent="0">
              <a:buNone/>
            </a:pPr>
            <a:r>
              <a:rPr lang="en-ZA" sz="2200" b="1" dirty="0" smtClean="0"/>
              <a:t>Weaknesses </a:t>
            </a:r>
          </a:p>
          <a:p>
            <a:pPr marL="0" indent="0">
              <a:buNone/>
            </a:pPr>
            <a:r>
              <a:rPr lang="en-ZA" sz="2200" dirty="0" smtClean="0"/>
              <a:t>Leverage free workshop for material donations from students. </a:t>
            </a:r>
          </a:p>
          <a:p>
            <a:pPr marL="0" indent="0">
              <a:buNone/>
            </a:pPr>
            <a:r>
              <a:rPr lang="en-ZA" sz="2200" dirty="0" smtClean="0"/>
              <a:t>Audit report prevents us from accessing big donors (to be addressed); volunteer s and workers pledges; board giving can increase/also expertise to be availed (</a:t>
            </a:r>
            <a:r>
              <a:rPr lang="en-ZA" sz="2200" dirty="0" err="1" smtClean="0"/>
              <a:t>Marileze</a:t>
            </a:r>
            <a:r>
              <a:rPr lang="en-ZA" sz="2200" dirty="0"/>
              <a:t> </a:t>
            </a:r>
            <a:r>
              <a:rPr lang="en-ZA" sz="2200" dirty="0" smtClean="0"/>
              <a:t>with admin and training skills) (Ronald with organisational skills)</a:t>
            </a:r>
            <a:endParaRPr lang="en-ZA" sz="2200" dirty="0"/>
          </a:p>
        </p:txBody>
      </p:sp>
    </p:spTree>
    <p:extLst>
      <p:ext uri="{BB962C8B-B14F-4D97-AF65-F5344CB8AC3E}">
        <p14:creationId xmlns:p14="http://schemas.microsoft.com/office/powerpoint/2010/main" val="18759383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76064"/>
          </a:xfrm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ZA" b="1" dirty="0" smtClean="0"/>
              <a:t>Finances/Systems 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ZA" b="1" dirty="0" smtClean="0"/>
              <a:t>Strengths </a:t>
            </a:r>
          </a:p>
          <a:p>
            <a:pPr marL="0" indent="0">
              <a:buNone/>
            </a:pPr>
            <a:r>
              <a:rPr lang="en-ZA" dirty="0" smtClean="0"/>
              <a:t>Low overheads (currently we have an average R6000 p.m. x 12 = R72 000 p.a.)</a:t>
            </a:r>
          </a:p>
          <a:p>
            <a:pPr marL="0" indent="0">
              <a:buNone/>
            </a:pPr>
            <a:r>
              <a:rPr lang="en-ZA" dirty="0" smtClean="0"/>
              <a:t>A future growth can lead to R20 000 p.m. x R240 000 (R500 000 p.a.) (Target for 2014 is to raise </a:t>
            </a:r>
          </a:p>
          <a:p>
            <a:pPr marL="0" indent="0">
              <a:buNone/>
            </a:pPr>
            <a:r>
              <a:rPr lang="en-ZA" dirty="0" smtClean="0"/>
              <a:t>R1 000 000 in funding and pledges) </a:t>
            </a:r>
          </a:p>
          <a:p>
            <a:pPr marL="0" indent="0">
              <a:buNone/>
            </a:pPr>
            <a:r>
              <a:rPr lang="en-ZA" dirty="0" smtClean="0"/>
              <a:t>We can account for income/expenses; auditor/bookkeeper; access to capacity; recording of source docs; transparency (we report on a weekly basis in our planning meetings; Financial projections in place to monitor expenses and income (up to Jan 2014). </a:t>
            </a:r>
            <a:endParaRPr lang="en-ZA" b="1" dirty="0" smtClean="0"/>
          </a:p>
          <a:p>
            <a:pPr marL="0" indent="0">
              <a:buNone/>
            </a:pPr>
            <a:r>
              <a:rPr lang="en-ZA" b="1" dirty="0" smtClean="0"/>
              <a:t>Weaknesses</a:t>
            </a:r>
          </a:p>
          <a:p>
            <a:pPr marL="0" indent="0">
              <a:buNone/>
            </a:pPr>
            <a:r>
              <a:rPr lang="en-ZA" dirty="0" smtClean="0"/>
              <a:t>Volunteer bank accounts needed; stipends are to small; </a:t>
            </a:r>
            <a:r>
              <a:rPr lang="en-ZA" b="1" dirty="0" smtClean="0"/>
              <a:t> </a:t>
            </a:r>
            <a:r>
              <a:rPr lang="en-ZA" dirty="0" smtClean="0"/>
              <a:t>monthly written reports to be submitted (excel format preferred) – prepare reports to bank reconciliation; assets register is weak; control systems to monitor access to resources (e.g. computers) proper training in accounting; trial balance; UIF registration to be done in 2014. </a:t>
            </a:r>
          </a:p>
        </p:txBody>
      </p:sp>
    </p:spTree>
    <p:extLst>
      <p:ext uri="{BB962C8B-B14F-4D97-AF65-F5344CB8AC3E}">
        <p14:creationId xmlns:p14="http://schemas.microsoft.com/office/powerpoint/2010/main" val="1129566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ZA" b="1" dirty="0" smtClean="0"/>
              <a:t>Administration </a:t>
            </a:r>
            <a:br>
              <a:rPr lang="en-ZA" b="1" dirty="0" smtClean="0"/>
            </a:br>
            <a:r>
              <a:rPr lang="en-ZA" sz="3300" b="1" dirty="0" smtClean="0"/>
              <a:t>(Bulk SMS/CV Bank)</a:t>
            </a:r>
            <a:endParaRPr lang="en-ZA" sz="3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ZA" b="1" dirty="0" smtClean="0"/>
              <a:t>Strengths </a:t>
            </a:r>
          </a:p>
          <a:p>
            <a:pPr marL="0" indent="0">
              <a:buNone/>
            </a:pPr>
            <a:r>
              <a:rPr lang="en-ZA" dirty="0" smtClean="0"/>
              <a:t>We are doing a lot with the minimum resources; </a:t>
            </a:r>
          </a:p>
          <a:p>
            <a:pPr marL="0" indent="0">
              <a:buNone/>
            </a:pPr>
            <a:r>
              <a:rPr lang="en-ZA" dirty="0" smtClean="0"/>
              <a:t>Good stock control (stationery)</a:t>
            </a:r>
          </a:p>
          <a:p>
            <a:pPr marL="0" indent="0">
              <a:buNone/>
            </a:pPr>
            <a:r>
              <a:rPr lang="en-ZA" dirty="0"/>
              <a:t>R</a:t>
            </a:r>
            <a:r>
              <a:rPr lang="en-ZA" dirty="0" smtClean="0"/>
              <a:t>egular capturing of cell phone </a:t>
            </a:r>
            <a:r>
              <a:rPr lang="en-ZA" dirty="0" err="1" smtClean="0"/>
              <a:t>nr’s</a:t>
            </a:r>
            <a:endParaRPr lang="en-ZA" dirty="0" smtClean="0"/>
          </a:p>
          <a:p>
            <a:pPr marL="0" indent="0">
              <a:buNone/>
            </a:pPr>
            <a:r>
              <a:rPr lang="en-ZA" dirty="0" smtClean="0"/>
              <a:t>Regular attendance registers at workshops</a:t>
            </a:r>
            <a:r>
              <a:rPr lang="en-ZA" dirty="0"/>
              <a:t> </a:t>
            </a:r>
            <a:r>
              <a:rPr lang="en-ZA" dirty="0" smtClean="0"/>
              <a:t>to monitor our work</a:t>
            </a: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b="1" dirty="0" smtClean="0"/>
              <a:t>Weaknesses </a:t>
            </a:r>
          </a:p>
          <a:p>
            <a:pPr marL="0" indent="0">
              <a:buNone/>
            </a:pPr>
            <a:r>
              <a:rPr lang="en-ZA" dirty="0" smtClean="0"/>
              <a:t>Lack of space and equipment; don’t have our own printer and scanner; fax machine; we need a landline (</a:t>
            </a:r>
            <a:r>
              <a:rPr lang="en-ZA" dirty="0" err="1" smtClean="0"/>
              <a:t>Neotel</a:t>
            </a:r>
            <a:r>
              <a:rPr lang="en-ZA" dirty="0" smtClean="0"/>
              <a:t> cause problems); no proper reception; absence of Wi Fi;</a:t>
            </a:r>
          </a:p>
          <a:p>
            <a:pPr marL="0" indent="0">
              <a:buNone/>
            </a:pPr>
            <a:r>
              <a:rPr lang="en-ZA" dirty="0" smtClean="0"/>
              <a:t>Staff to be allocated for admin duties; develop a requisition for library training; loss of assets; access control; </a:t>
            </a:r>
          </a:p>
          <a:p>
            <a:pPr marL="0" indent="0">
              <a:buNone/>
            </a:pPr>
            <a:r>
              <a:rPr lang="en-ZA" dirty="0" smtClean="0"/>
              <a:t>Trainers not proper record keeping; CV bank can’t upload CVs; notifications of CV downloads to track CVs; develop separate CV bank per community; low response rate re: bulk SMS; better segmentation of groups; email database needs upgrading; telephone enquiry book to be developed; filing for correspondence – hard copies; flash; and folder;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40530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pPr algn="ctr"/>
            <a:r>
              <a:rPr lang="en-ZA" b="1" dirty="0" smtClean="0"/>
              <a:t>Programme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fontScale="92500" lnSpcReduction="10000"/>
          </a:bodyPr>
          <a:lstStyle/>
          <a:p>
            <a:r>
              <a:rPr lang="en-ZA" sz="1800" dirty="0" smtClean="0"/>
              <a:t>Welcoming </a:t>
            </a:r>
          </a:p>
          <a:p>
            <a:r>
              <a:rPr lang="en-ZA" sz="1800" dirty="0" smtClean="0"/>
              <a:t>Overview of the process</a:t>
            </a:r>
          </a:p>
          <a:p>
            <a:r>
              <a:rPr lang="en-ZA" sz="1800" dirty="0" smtClean="0"/>
              <a:t>What is happening in the </a:t>
            </a:r>
            <a:r>
              <a:rPr lang="en-ZA" sz="1800" b="1" dirty="0" smtClean="0"/>
              <a:t>environment </a:t>
            </a:r>
            <a:r>
              <a:rPr lang="en-ZA" sz="1800" dirty="0" smtClean="0"/>
              <a:t>with unemployed youth? (opportunities/threats) </a:t>
            </a:r>
          </a:p>
          <a:p>
            <a:r>
              <a:rPr lang="en-ZA" sz="1800" dirty="0" smtClean="0"/>
              <a:t>Reviewing plans made in 2012</a:t>
            </a:r>
          </a:p>
          <a:p>
            <a:r>
              <a:rPr lang="en-ZA" sz="1800" b="1" dirty="0" smtClean="0"/>
              <a:t>Internal analysis</a:t>
            </a:r>
          </a:p>
          <a:p>
            <a:r>
              <a:rPr lang="en-ZA" sz="1800" dirty="0" smtClean="0"/>
              <a:t>Reviewing programmes/projects of 2013 (explore strengths/weaknesses) </a:t>
            </a:r>
          </a:p>
          <a:p>
            <a:pPr lvl="1"/>
            <a:r>
              <a:rPr lang="en-ZA" sz="1800" dirty="0" smtClean="0"/>
              <a:t>Youth Empowerment Weeks</a:t>
            </a:r>
          </a:p>
          <a:p>
            <a:pPr lvl="1"/>
            <a:r>
              <a:rPr lang="en-ZA" sz="1800" dirty="0" smtClean="0"/>
              <a:t>Community Information Sessions </a:t>
            </a:r>
          </a:p>
          <a:p>
            <a:pPr lvl="1"/>
            <a:r>
              <a:rPr lang="en-ZA" sz="1800" dirty="0" smtClean="0"/>
              <a:t>Rural Outreach </a:t>
            </a:r>
          </a:p>
          <a:p>
            <a:pPr lvl="1"/>
            <a:r>
              <a:rPr lang="en-ZA" sz="1800" dirty="0" smtClean="0"/>
              <a:t>Computer literacy and life skills project</a:t>
            </a:r>
          </a:p>
          <a:p>
            <a:pPr lvl="1"/>
            <a:r>
              <a:rPr lang="en-ZA" sz="1800" dirty="0" smtClean="0"/>
              <a:t>Job mirroring </a:t>
            </a:r>
          </a:p>
          <a:p>
            <a:pPr lvl="1"/>
            <a:r>
              <a:rPr lang="en-ZA" sz="1800" dirty="0" smtClean="0"/>
              <a:t>Leader to Leader </a:t>
            </a:r>
          </a:p>
          <a:p>
            <a:pPr lvl="1"/>
            <a:r>
              <a:rPr lang="en-ZA" sz="1800" b="1" dirty="0" smtClean="0"/>
              <a:t>Support functions</a:t>
            </a:r>
          </a:p>
          <a:p>
            <a:pPr lvl="1"/>
            <a:r>
              <a:rPr lang="en-ZA" sz="1800" dirty="0" smtClean="0"/>
              <a:t>Media and marketing/branding (9 December 2013 to continue…) </a:t>
            </a:r>
          </a:p>
          <a:p>
            <a:pPr lvl="1"/>
            <a:r>
              <a:rPr lang="en-ZA" sz="1800" dirty="0" smtClean="0"/>
              <a:t>Networking </a:t>
            </a:r>
          </a:p>
          <a:p>
            <a:pPr lvl="1"/>
            <a:r>
              <a:rPr lang="en-ZA" sz="1800" dirty="0" smtClean="0"/>
              <a:t>Fundraising /Finances /Admin (CV bank and SMS Database) </a:t>
            </a:r>
          </a:p>
          <a:p>
            <a:pPr lvl="1"/>
            <a:r>
              <a:rPr lang="en-ZA" sz="1800" dirty="0" smtClean="0"/>
              <a:t>Volunteer recruitment/staff capacity </a:t>
            </a:r>
          </a:p>
          <a:p>
            <a:pPr lvl="1"/>
            <a:r>
              <a:rPr lang="en-ZA" sz="1800" dirty="0" smtClean="0"/>
              <a:t>Evaluation/Closure </a:t>
            </a:r>
          </a:p>
          <a:p>
            <a:pPr lvl="1"/>
            <a:endParaRPr lang="en-ZA" sz="1800" dirty="0" smtClean="0"/>
          </a:p>
          <a:p>
            <a:pPr lvl="1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258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24136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en-ZA" b="1" dirty="0" smtClean="0"/>
              <a:t>Staff/Volunteer </a:t>
            </a:r>
            <a:r>
              <a:rPr lang="en-ZA" sz="3800" b="1" dirty="0" smtClean="0"/>
              <a:t>management/recruitment</a:t>
            </a:r>
            <a:endParaRPr lang="en-ZA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ZA" sz="2300" b="1" dirty="0" smtClean="0"/>
              <a:t>Strengths </a:t>
            </a:r>
          </a:p>
          <a:p>
            <a:pPr marL="0" indent="0">
              <a:buNone/>
            </a:pPr>
            <a:r>
              <a:rPr lang="en-ZA" sz="2300" dirty="0" smtClean="0"/>
              <a:t>Contracts in place; volunteer commitment is very high; consistent training/capacity building/opportunities to learn; developing experience; access to extra capacity (e.g. </a:t>
            </a:r>
            <a:r>
              <a:rPr lang="en-ZA" sz="2300" dirty="0" err="1" smtClean="0"/>
              <a:t>RLabs</a:t>
            </a:r>
            <a:r>
              <a:rPr lang="en-ZA" sz="2300" dirty="0" smtClean="0"/>
              <a:t>); volunteers do find jobs; core staff available for continuity. Portfolios being developed. </a:t>
            </a:r>
          </a:p>
          <a:p>
            <a:pPr marL="0" indent="0">
              <a:buNone/>
            </a:pPr>
            <a:r>
              <a:rPr lang="en-ZA" sz="2300" b="1" dirty="0" smtClean="0"/>
              <a:t>Weaknesses </a:t>
            </a:r>
          </a:p>
          <a:p>
            <a:pPr marL="0" indent="0">
              <a:buNone/>
            </a:pPr>
            <a:r>
              <a:rPr lang="en-ZA" sz="2300" dirty="0" smtClean="0"/>
              <a:t>Low pay/stipends; rapid overturn of volunteers; we are to </a:t>
            </a:r>
            <a:r>
              <a:rPr lang="en-ZA" sz="2300" dirty="0" err="1" smtClean="0"/>
              <a:t>to</a:t>
            </a:r>
            <a:r>
              <a:rPr lang="en-ZA" sz="2300" dirty="0" smtClean="0"/>
              <a:t> lax with recruitment criteria; </a:t>
            </a:r>
          </a:p>
          <a:p>
            <a:pPr marL="0" indent="0">
              <a:buNone/>
            </a:pPr>
            <a:r>
              <a:rPr lang="en-ZA" sz="2300" dirty="0" smtClean="0"/>
              <a:t>Need more strict criteria; </a:t>
            </a:r>
          </a:p>
          <a:p>
            <a:pPr marL="0" indent="0">
              <a:buNone/>
            </a:pPr>
            <a:r>
              <a:rPr lang="en-ZA" sz="2300" dirty="0" smtClean="0"/>
              <a:t>Signing of register to record time not consistent; </a:t>
            </a:r>
          </a:p>
          <a:p>
            <a:pPr marL="0" indent="0">
              <a:buNone/>
            </a:pPr>
            <a:r>
              <a:rPr lang="en-ZA" sz="2300" dirty="0" smtClean="0"/>
              <a:t>Lack of accountability for absenteeism/late coming; site registers; volunteer development plan/portfolio evidence</a:t>
            </a:r>
            <a:endParaRPr lang="en-ZA" sz="2300" dirty="0"/>
          </a:p>
        </p:txBody>
      </p:sp>
    </p:spTree>
    <p:extLst>
      <p:ext uri="{BB962C8B-B14F-4D97-AF65-F5344CB8AC3E}">
        <p14:creationId xmlns:p14="http://schemas.microsoft.com/office/powerpoint/2010/main" val="40414289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en-ZA" sz="3000" b="1" dirty="0" smtClean="0"/>
              <a:t>A model of staff/volunteer management based on situated learning</a:t>
            </a:r>
            <a:endParaRPr lang="en-ZA" sz="3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5081504"/>
              </p:ext>
            </p:extLst>
          </p:nvPr>
        </p:nvGraphicFramePr>
        <p:xfrm>
          <a:off x="467544" y="1052736"/>
          <a:ext cx="8229600" cy="5181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3131840" y="2492896"/>
            <a:ext cx="2952328" cy="2664296"/>
          </a:xfrm>
          <a:prstGeom prst="ellipse">
            <a:avLst/>
          </a:prstGeom>
          <a:solidFill>
            <a:srgbClr val="FFFF00"/>
          </a:solidFill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Oval 5"/>
          <p:cNvSpPr/>
          <p:nvPr/>
        </p:nvSpPr>
        <p:spPr>
          <a:xfrm>
            <a:off x="3779912" y="3223371"/>
            <a:ext cx="1800200" cy="1512168"/>
          </a:xfrm>
          <a:prstGeom prst="ellipse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" name="TextBox 6"/>
          <p:cNvSpPr txBox="1"/>
          <p:nvPr/>
        </p:nvSpPr>
        <p:spPr>
          <a:xfrm>
            <a:off x="3779912" y="3610123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/>
              <a:t>Core staff </a:t>
            </a:r>
            <a:endParaRPr lang="en-ZA" dirty="0"/>
          </a:p>
        </p:txBody>
      </p:sp>
      <p:sp>
        <p:nvSpPr>
          <p:cNvPr id="8" name="TextBox 7"/>
          <p:cNvSpPr txBox="1"/>
          <p:nvPr/>
        </p:nvSpPr>
        <p:spPr>
          <a:xfrm>
            <a:off x="3635896" y="259626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/>
              <a:t>Permanent volunteers</a:t>
            </a:r>
            <a:endParaRPr lang="en-ZA" dirty="0"/>
          </a:p>
        </p:txBody>
      </p:sp>
      <p:sp>
        <p:nvSpPr>
          <p:cNvPr id="9" name="Oval 8"/>
          <p:cNvSpPr/>
          <p:nvPr/>
        </p:nvSpPr>
        <p:spPr>
          <a:xfrm>
            <a:off x="2483768" y="1844824"/>
            <a:ext cx="4176464" cy="396044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" name="TextBox 9"/>
          <p:cNvSpPr txBox="1"/>
          <p:nvPr/>
        </p:nvSpPr>
        <p:spPr>
          <a:xfrm>
            <a:off x="3491880" y="1889010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/>
              <a:t>Potential </a:t>
            </a:r>
            <a:r>
              <a:rPr lang="en-ZA" b="1" dirty="0" smtClean="0"/>
              <a:t>volunteers</a:t>
            </a:r>
            <a:endParaRPr lang="en-ZA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095184" y="1198493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 smtClean="0"/>
              <a:t>Strategic advisors/supporters</a:t>
            </a:r>
            <a:endParaRPr lang="en-ZA" b="1" dirty="0"/>
          </a:p>
        </p:txBody>
      </p:sp>
      <p:sp>
        <p:nvSpPr>
          <p:cNvPr id="12" name="Oval 11"/>
          <p:cNvSpPr/>
          <p:nvPr/>
        </p:nvSpPr>
        <p:spPr>
          <a:xfrm>
            <a:off x="1835696" y="1052737"/>
            <a:ext cx="5400600" cy="5256584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6" name="Left Arrow 15"/>
          <p:cNvSpPr/>
          <p:nvPr/>
        </p:nvSpPr>
        <p:spPr>
          <a:xfrm>
            <a:off x="4680012" y="3853343"/>
            <a:ext cx="1151476" cy="31364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7" name="Right Arrow 16"/>
          <p:cNvSpPr/>
          <p:nvPr/>
        </p:nvSpPr>
        <p:spPr>
          <a:xfrm>
            <a:off x="4680012" y="4249878"/>
            <a:ext cx="277230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8" name="Left Arrow 17"/>
          <p:cNvSpPr/>
          <p:nvPr/>
        </p:nvSpPr>
        <p:spPr>
          <a:xfrm>
            <a:off x="5232742" y="2950669"/>
            <a:ext cx="1151476" cy="31364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9" name="Right Arrow 18"/>
          <p:cNvSpPr/>
          <p:nvPr/>
        </p:nvSpPr>
        <p:spPr>
          <a:xfrm>
            <a:off x="5808480" y="3610123"/>
            <a:ext cx="1787856" cy="2432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0" name="Left Arrow 19"/>
          <p:cNvSpPr/>
          <p:nvPr/>
        </p:nvSpPr>
        <p:spPr>
          <a:xfrm>
            <a:off x="5580112" y="2348880"/>
            <a:ext cx="1728192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" name="Right Arrow 2"/>
          <p:cNvSpPr/>
          <p:nvPr/>
        </p:nvSpPr>
        <p:spPr>
          <a:xfrm>
            <a:off x="5232742" y="2069329"/>
            <a:ext cx="2003554" cy="2438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Left Arrow 12"/>
          <p:cNvSpPr/>
          <p:nvPr/>
        </p:nvSpPr>
        <p:spPr>
          <a:xfrm>
            <a:off x="5239168" y="1233626"/>
            <a:ext cx="1404482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710102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ZA" b="1" dirty="0" smtClean="0"/>
              <a:t>The model explained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 lnSpcReduction="10000"/>
          </a:bodyPr>
          <a:lstStyle/>
          <a:p>
            <a:r>
              <a:rPr lang="en-ZA" dirty="0" smtClean="0"/>
              <a:t>Core staff – key strategic tasks; job contracts; allow for continuity; more experienced; being shadowed by volunteers</a:t>
            </a:r>
          </a:p>
          <a:p>
            <a:r>
              <a:rPr lang="en-ZA" dirty="0" smtClean="0"/>
              <a:t>Permanent volunteers – can progress to core staff; continuous training; job contracts; support core staff with tasks; can access other jobs when available</a:t>
            </a:r>
          </a:p>
          <a:p>
            <a:r>
              <a:rPr lang="en-ZA" dirty="0" smtClean="0"/>
              <a:t>Potential volunteers – in the process of entering YPW; must be interviewed; needs a criteria; low level involvement; attend workshops/community investment slots; can access jobs or graduate to next level</a:t>
            </a:r>
          </a:p>
          <a:p>
            <a:r>
              <a:rPr lang="en-ZA" dirty="0" smtClean="0"/>
              <a:t>Strategic advisors – provide expertise/advice; support the model </a:t>
            </a:r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151865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ZA" b="1" dirty="0" smtClean="0"/>
              <a:t>Risk management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/>
          <a:lstStyle/>
          <a:p>
            <a:r>
              <a:rPr lang="en-ZA" b="1" dirty="0" smtClean="0"/>
              <a:t>Funding </a:t>
            </a:r>
          </a:p>
          <a:p>
            <a:r>
              <a:rPr lang="en-ZA" dirty="0" smtClean="0"/>
              <a:t>Funding strategy/audit urgently to be addressed (Frank) Marketing to be increased to fill up computer classes to maximise income</a:t>
            </a:r>
          </a:p>
          <a:p>
            <a:r>
              <a:rPr lang="en-ZA" b="1" dirty="0" smtClean="0"/>
              <a:t>Access control </a:t>
            </a:r>
          </a:p>
          <a:p>
            <a:r>
              <a:rPr lang="en-ZA" dirty="0" smtClean="0"/>
              <a:t>Sliding doors to be investigated; get quotes</a:t>
            </a:r>
          </a:p>
          <a:p>
            <a:r>
              <a:rPr lang="en-ZA" b="1" dirty="0" smtClean="0"/>
              <a:t>Volunteer/staff retention</a:t>
            </a:r>
          </a:p>
          <a:p>
            <a:r>
              <a:rPr lang="en-ZA" dirty="0" smtClean="0"/>
              <a:t>Always have second layer/skills transfer; multi-skilled </a:t>
            </a:r>
          </a:p>
          <a:p>
            <a:r>
              <a:rPr lang="en-ZA" b="1" dirty="0" smtClean="0"/>
              <a:t>Life skills / Frank </a:t>
            </a:r>
          </a:p>
          <a:p>
            <a:r>
              <a:rPr lang="en-ZA" dirty="0" smtClean="0"/>
              <a:t>Frank to prepare back up persons for life skills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411937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ZA" b="1" dirty="0" smtClean="0"/>
              <a:t>Action points for 2014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fontScale="92500" lnSpcReduction="20000"/>
          </a:bodyPr>
          <a:lstStyle/>
          <a:p>
            <a:r>
              <a:rPr lang="en-ZA" dirty="0" smtClean="0"/>
              <a:t>Standardise training (before 20 Jan 2014) (Shirley) </a:t>
            </a:r>
          </a:p>
          <a:p>
            <a:r>
              <a:rPr lang="en-ZA" dirty="0" smtClean="0"/>
              <a:t>Marketing – pamphleteering before 18 Dec (Frank) </a:t>
            </a:r>
          </a:p>
          <a:p>
            <a:r>
              <a:rPr lang="en-ZA" dirty="0" smtClean="0"/>
              <a:t>Audit – to be completed asap (Frank) </a:t>
            </a:r>
          </a:p>
          <a:p>
            <a:r>
              <a:rPr lang="en-ZA" dirty="0" smtClean="0"/>
              <a:t>Selecting 3 G (Frank to check out various options) </a:t>
            </a:r>
          </a:p>
          <a:p>
            <a:r>
              <a:rPr lang="en-ZA" dirty="0" smtClean="0"/>
              <a:t>Access control (Shirley to check out quotes) install by end Jan 2014 </a:t>
            </a:r>
          </a:p>
          <a:p>
            <a:r>
              <a:rPr lang="en-ZA" dirty="0" smtClean="0"/>
              <a:t>Review financial projection (Frank/Shirley)</a:t>
            </a:r>
          </a:p>
          <a:p>
            <a:r>
              <a:rPr lang="en-ZA" dirty="0" smtClean="0"/>
              <a:t>Volunteer tasks allocation  (Frank to develop a guide) </a:t>
            </a:r>
          </a:p>
          <a:p>
            <a:r>
              <a:rPr lang="en-ZA" dirty="0" smtClean="0"/>
              <a:t>Funding proposals to at least 3 donors </a:t>
            </a:r>
            <a:r>
              <a:rPr lang="en-ZA" dirty="0" smtClean="0"/>
              <a:t>including SPZA (Frank</a:t>
            </a:r>
            <a:r>
              <a:rPr lang="en-ZA" dirty="0" smtClean="0"/>
              <a:t>) </a:t>
            </a:r>
          </a:p>
          <a:p>
            <a:r>
              <a:rPr lang="en-ZA" dirty="0" smtClean="0"/>
              <a:t>Implement income generating strategy (team)</a:t>
            </a:r>
          </a:p>
          <a:p>
            <a:r>
              <a:rPr lang="en-ZA" dirty="0" smtClean="0"/>
              <a:t>Youth Clothing Shop to be launched in Jan 2014 (Frank/Jayson) </a:t>
            </a:r>
          </a:p>
          <a:p>
            <a:r>
              <a:rPr lang="en-ZA" dirty="0" smtClean="0"/>
              <a:t>Review employment agency/trade union for youth and set clear targets (Frank/Ronald and team) </a:t>
            </a:r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24068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en-ZA" b="1" dirty="0" smtClean="0"/>
              <a:t>Continue…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 fontScale="92500" lnSpcReduction="10000"/>
          </a:bodyPr>
          <a:lstStyle/>
          <a:p>
            <a:r>
              <a:rPr lang="en-ZA" b="1" dirty="0" smtClean="0"/>
              <a:t>Youth Empowerment Weeks for 2014 (coordinated by Frank supported by volunteers)</a:t>
            </a:r>
          </a:p>
          <a:p>
            <a:pPr marL="0" indent="0">
              <a:buNone/>
            </a:pPr>
            <a:r>
              <a:rPr lang="en-ZA" dirty="0" smtClean="0"/>
              <a:t>	Proposed areas: 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smtClean="0"/>
              <a:t>Mitchells Plain (Feb) 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err="1" smtClean="0"/>
              <a:t>Khayelitsha</a:t>
            </a:r>
            <a:r>
              <a:rPr lang="en-ZA" dirty="0" smtClean="0"/>
              <a:t> (April) 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err="1" smtClean="0"/>
              <a:t>Mfuleni</a:t>
            </a:r>
            <a:r>
              <a:rPr lang="en-ZA" dirty="0" smtClean="0"/>
              <a:t>/</a:t>
            </a:r>
            <a:r>
              <a:rPr lang="en-ZA" dirty="0" err="1" smtClean="0"/>
              <a:t>Guguletu</a:t>
            </a:r>
            <a:r>
              <a:rPr lang="en-ZA" dirty="0" smtClean="0"/>
              <a:t> (July) 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err="1" smtClean="0"/>
              <a:t>Belhar</a:t>
            </a:r>
            <a:r>
              <a:rPr lang="en-ZA" dirty="0" smtClean="0"/>
              <a:t> (September) 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err="1" smtClean="0"/>
              <a:t>Ravensmead</a:t>
            </a:r>
            <a:r>
              <a:rPr lang="en-ZA" dirty="0" smtClean="0"/>
              <a:t> (October)</a:t>
            </a:r>
          </a:p>
          <a:p>
            <a:pPr marL="0" indent="0">
              <a:buNone/>
            </a:pPr>
            <a:r>
              <a:rPr lang="en-ZA" b="1" dirty="0" smtClean="0"/>
              <a:t>Network breakfasts to strengthen partnerships (Frank/Shirley)  </a:t>
            </a:r>
          </a:p>
          <a:p>
            <a:pPr marL="0" indent="0">
              <a:buNone/>
            </a:pPr>
            <a:r>
              <a:rPr lang="en-ZA" dirty="0" smtClean="0"/>
              <a:t>March-July-October </a:t>
            </a:r>
          </a:p>
          <a:p>
            <a:pPr marL="0" indent="0">
              <a:buNone/>
            </a:pPr>
            <a:r>
              <a:rPr lang="en-ZA" b="1" dirty="0" smtClean="0"/>
              <a:t>Newsletters: (Frank/</a:t>
            </a:r>
            <a:r>
              <a:rPr lang="en-ZA" b="1" dirty="0" err="1" smtClean="0"/>
              <a:t>Allistair</a:t>
            </a:r>
            <a:r>
              <a:rPr lang="en-ZA" b="1" dirty="0" smtClean="0"/>
              <a:t>) </a:t>
            </a:r>
          </a:p>
          <a:p>
            <a:pPr marL="0" indent="0">
              <a:buNone/>
            </a:pPr>
            <a:r>
              <a:rPr lang="en-ZA" dirty="0" smtClean="0"/>
              <a:t>January – April – August – November </a:t>
            </a:r>
          </a:p>
          <a:p>
            <a:pPr marL="0" indent="0">
              <a:buNone/>
            </a:pP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42011920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en-ZA" b="1" dirty="0" smtClean="0"/>
              <a:t>Continue…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fontScale="92500" lnSpcReduction="10000"/>
          </a:bodyPr>
          <a:lstStyle/>
          <a:p>
            <a:r>
              <a:rPr lang="en-ZA" dirty="0" smtClean="0"/>
              <a:t>Planning meetings (once per week on a Friday) (team) </a:t>
            </a:r>
          </a:p>
          <a:p>
            <a:r>
              <a:rPr lang="en-ZA" dirty="0" smtClean="0"/>
              <a:t>Board meetings (every 3 months) (chairperson) </a:t>
            </a:r>
          </a:p>
          <a:p>
            <a:r>
              <a:rPr lang="en-ZA" dirty="0" smtClean="0"/>
              <a:t>Community Information Sessions (based on requests) (team)  </a:t>
            </a:r>
          </a:p>
          <a:p>
            <a:r>
              <a:rPr lang="en-ZA" dirty="0" smtClean="0"/>
              <a:t>Train the Trainer (2 per annum) (Frank/Yolanda) </a:t>
            </a:r>
          </a:p>
          <a:p>
            <a:r>
              <a:rPr lang="en-ZA" dirty="0" smtClean="0"/>
              <a:t>Leader to Leader (2 per annum to be spread over once per month sessions) (Frank) </a:t>
            </a:r>
          </a:p>
          <a:p>
            <a:r>
              <a:rPr lang="en-ZA" dirty="0" smtClean="0"/>
              <a:t>Computer and life skills classes (3 courses per annum) (facilitators) </a:t>
            </a:r>
          </a:p>
          <a:p>
            <a:r>
              <a:rPr lang="en-ZA" dirty="0" smtClean="0"/>
              <a:t>Volunteer recruitment (based on need) (Frank/Shirley)</a:t>
            </a:r>
          </a:p>
          <a:p>
            <a:r>
              <a:rPr lang="en-ZA" dirty="0" smtClean="0"/>
              <a:t>Rural outreach (depends on funding or minimal logistical costs) (Frank) </a:t>
            </a:r>
          </a:p>
          <a:p>
            <a:r>
              <a:rPr lang="en-ZA" dirty="0" smtClean="0"/>
              <a:t>Job shadowing (external) (3 per annum) (internal – continuous) (team and strategic partners) </a:t>
            </a:r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16116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/>
          <a:lstStyle/>
          <a:p>
            <a:pPr algn="ctr"/>
            <a:r>
              <a:rPr lang="en-ZA" b="1" dirty="0" smtClean="0"/>
              <a:t>Review of plans for 2013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62500" lnSpcReduction="20000"/>
          </a:bodyPr>
          <a:lstStyle/>
          <a:p>
            <a:r>
              <a:rPr lang="en-ZA" dirty="0" smtClean="0"/>
              <a:t>The following were objectives in the strategic plan for 2013. The members checked whether these were achieved: </a:t>
            </a:r>
          </a:p>
          <a:p>
            <a:r>
              <a:rPr lang="en-ZA" i="1" dirty="0" smtClean="0"/>
              <a:t>Setting up computer training centre (done)</a:t>
            </a:r>
          </a:p>
          <a:p>
            <a:r>
              <a:rPr lang="en-ZA" i="1" dirty="0" smtClean="0"/>
              <a:t>Set up an admin office (done)</a:t>
            </a:r>
          </a:p>
          <a:p>
            <a:r>
              <a:rPr lang="en-ZA" i="1" dirty="0" smtClean="0"/>
              <a:t>Open a bank account (done)</a:t>
            </a:r>
          </a:p>
          <a:p>
            <a:r>
              <a:rPr lang="en-ZA" i="1" dirty="0" smtClean="0"/>
              <a:t>Develop a funding strategy (d0ne)</a:t>
            </a:r>
          </a:p>
          <a:p>
            <a:r>
              <a:rPr lang="en-ZA" i="1" dirty="0" smtClean="0"/>
              <a:t>Develop a staff complement and job contracts (done)</a:t>
            </a:r>
          </a:p>
          <a:p>
            <a:r>
              <a:rPr lang="en-US" i="1" dirty="0" smtClean="0"/>
              <a:t>Complete </a:t>
            </a:r>
            <a:r>
              <a:rPr lang="en-US" i="1" dirty="0"/>
              <a:t>current projects i.e. CV Outreach, MS Access training, Office and Bookkeeping workshops </a:t>
            </a:r>
            <a:r>
              <a:rPr lang="en-US" i="1" dirty="0" smtClean="0"/>
              <a:t>(done)</a:t>
            </a:r>
          </a:p>
          <a:p>
            <a:pPr lvl="0"/>
            <a:r>
              <a:rPr lang="en-US" i="1" dirty="0"/>
              <a:t>Access to photocopy, fax, telephone </a:t>
            </a:r>
            <a:r>
              <a:rPr lang="en-US" i="1" dirty="0" smtClean="0"/>
              <a:t>facility (done)</a:t>
            </a:r>
          </a:p>
          <a:p>
            <a:pPr lvl="0"/>
            <a:endParaRPr lang="en-US" dirty="0" smtClean="0"/>
          </a:p>
          <a:p>
            <a:r>
              <a:rPr lang="en-US" b="1" dirty="0"/>
              <a:t>Youth Empowerment Weeks:</a:t>
            </a:r>
            <a:endParaRPr lang="en-ZA" dirty="0"/>
          </a:p>
          <a:p>
            <a:r>
              <a:rPr lang="en-US" dirty="0"/>
              <a:t>The following communities will be targeted with two week YEW’s in 2013:</a:t>
            </a:r>
            <a:endParaRPr lang="en-ZA" dirty="0"/>
          </a:p>
          <a:p>
            <a:pPr lvl="0"/>
            <a:r>
              <a:rPr lang="en-US" dirty="0" err="1"/>
              <a:t>Kraaifontein</a:t>
            </a:r>
            <a:r>
              <a:rPr lang="en-US" dirty="0"/>
              <a:t> (11 – 18 - 25 February 2013</a:t>
            </a:r>
            <a:r>
              <a:rPr lang="en-US" dirty="0" smtClean="0"/>
              <a:t>) (done)</a:t>
            </a:r>
            <a:endParaRPr lang="en-ZA" dirty="0"/>
          </a:p>
          <a:p>
            <a:pPr lvl="0"/>
            <a:r>
              <a:rPr lang="en-US" dirty="0" err="1"/>
              <a:t>Bonteheuwel</a:t>
            </a:r>
            <a:r>
              <a:rPr lang="en-US" dirty="0"/>
              <a:t>  (15 – 22 – 29 April 2013) </a:t>
            </a:r>
            <a:r>
              <a:rPr lang="en-US" dirty="0" smtClean="0"/>
              <a:t>(done)</a:t>
            </a:r>
            <a:endParaRPr lang="en-ZA" dirty="0"/>
          </a:p>
          <a:p>
            <a:pPr lvl="0"/>
            <a:r>
              <a:rPr lang="en-US" dirty="0" err="1"/>
              <a:t>Elsies</a:t>
            </a:r>
            <a:r>
              <a:rPr lang="en-US" dirty="0"/>
              <a:t> River (3 – 10 – 17 June 2013) </a:t>
            </a:r>
            <a:r>
              <a:rPr lang="en-US" dirty="0" smtClean="0"/>
              <a:t>(done)</a:t>
            </a:r>
            <a:endParaRPr lang="en-ZA" dirty="0"/>
          </a:p>
          <a:p>
            <a:pPr lvl="0"/>
            <a:r>
              <a:rPr lang="en-US" dirty="0"/>
              <a:t>Mitchells Plain (5 – 12 – 19 August 2013) </a:t>
            </a:r>
            <a:r>
              <a:rPr lang="en-US" dirty="0" smtClean="0"/>
              <a:t>(changed to Delft and done)</a:t>
            </a:r>
            <a:endParaRPr lang="en-ZA" dirty="0"/>
          </a:p>
          <a:p>
            <a:pPr lvl="0"/>
            <a:r>
              <a:rPr lang="en-US" dirty="0" err="1"/>
              <a:t>Langa</a:t>
            </a:r>
            <a:r>
              <a:rPr lang="en-US" dirty="0"/>
              <a:t> (7 – 14 – 21 October 2013) </a:t>
            </a:r>
            <a:r>
              <a:rPr lang="en-US" dirty="0" smtClean="0"/>
              <a:t>(changed to </a:t>
            </a:r>
            <a:r>
              <a:rPr lang="en-US" dirty="0" err="1" smtClean="0"/>
              <a:t>Lwandle</a:t>
            </a:r>
            <a:r>
              <a:rPr lang="en-US" dirty="0" smtClean="0"/>
              <a:t> and done)</a:t>
            </a:r>
            <a:endParaRPr lang="en-ZA" dirty="0"/>
          </a:p>
          <a:p>
            <a:pPr lvl="0"/>
            <a:r>
              <a:rPr lang="en-US" dirty="0"/>
              <a:t>Bishop </a:t>
            </a:r>
            <a:r>
              <a:rPr lang="en-US" dirty="0" err="1"/>
              <a:t>Lavis</a:t>
            </a:r>
            <a:r>
              <a:rPr lang="en-US" dirty="0"/>
              <a:t> (Valhalla Park/</a:t>
            </a:r>
            <a:r>
              <a:rPr lang="en-US" dirty="0" err="1"/>
              <a:t>Nooitgedacht</a:t>
            </a:r>
            <a:r>
              <a:rPr lang="en-US" dirty="0"/>
              <a:t>) (will be our base)  </a:t>
            </a:r>
            <a:r>
              <a:rPr lang="en-US" dirty="0" smtClean="0"/>
              <a:t>(done with Kensington added) </a:t>
            </a:r>
            <a:endParaRPr lang="en-ZA" dirty="0"/>
          </a:p>
          <a:p>
            <a:pPr lvl="0"/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2486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en-ZA" b="1" dirty="0" smtClean="0"/>
              <a:t>Continue…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325224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Other marketing initiatives to be explored:</a:t>
            </a:r>
            <a:endParaRPr lang="en-ZA" dirty="0"/>
          </a:p>
          <a:p>
            <a:pPr lvl="0"/>
            <a:r>
              <a:rPr lang="en-US" dirty="0"/>
              <a:t>Road shows in various communities </a:t>
            </a:r>
            <a:r>
              <a:rPr lang="en-US" dirty="0" smtClean="0"/>
              <a:t>(this was the youth weeks)</a:t>
            </a:r>
            <a:endParaRPr lang="en-ZA" dirty="0"/>
          </a:p>
          <a:p>
            <a:pPr lvl="0"/>
            <a:r>
              <a:rPr lang="en-US" dirty="0"/>
              <a:t>Information evenings/days with church/organized </a:t>
            </a:r>
            <a:r>
              <a:rPr lang="en-US" dirty="0" smtClean="0"/>
              <a:t>youth (CIS program)</a:t>
            </a:r>
            <a:endParaRPr lang="en-ZA" dirty="0"/>
          </a:p>
          <a:p>
            <a:pPr lvl="0"/>
            <a:r>
              <a:rPr lang="en-US" dirty="0"/>
              <a:t>Posters (at strategic areas in our communities e.g. surgeries, libraries, shops, etc., brochures, buttons, stickers, pamphlets) </a:t>
            </a:r>
            <a:r>
              <a:rPr lang="en-US" dirty="0" smtClean="0"/>
              <a:t>(done)</a:t>
            </a:r>
            <a:endParaRPr lang="en-ZA" dirty="0"/>
          </a:p>
          <a:p>
            <a:pPr lvl="0"/>
            <a:r>
              <a:rPr lang="en-US" dirty="0"/>
              <a:t>T-shirts </a:t>
            </a:r>
            <a:r>
              <a:rPr lang="en-US" dirty="0" smtClean="0"/>
              <a:t>(done)</a:t>
            </a:r>
            <a:endParaRPr lang="en-ZA" dirty="0"/>
          </a:p>
          <a:p>
            <a:pPr lvl="0"/>
            <a:r>
              <a:rPr lang="en-US" dirty="0"/>
              <a:t>Murals in various </a:t>
            </a:r>
            <a:r>
              <a:rPr lang="en-US" dirty="0" smtClean="0"/>
              <a:t>communities (in the process)</a:t>
            </a:r>
            <a:endParaRPr lang="en-ZA" dirty="0"/>
          </a:p>
          <a:p>
            <a:pPr lvl="0"/>
            <a:r>
              <a:rPr lang="en-US" dirty="0"/>
              <a:t>Information boards at ATM’s </a:t>
            </a:r>
            <a:r>
              <a:rPr lang="en-US" dirty="0" smtClean="0"/>
              <a:t>(not done)</a:t>
            </a:r>
            <a:endParaRPr lang="en-ZA" dirty="0"/>
          </a:p>
          <a:p>
            <a:pPr lvl="0"/>
            <a:r>
              <a:rPr lang="en-US" dirty="0"/>
              <a:t>A YPW </a:t>
            </a:r>
            <a:r>
              <a:rPr lang="en-US" dirty="0" smtClean="0"/>
              <a:t>banner (in the process)</a:t>
            </a: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3970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/>
          <a:lstStyle/>
          <a:p>
            <a:pPr algn="ctr"/>
            <a:r>
              <a:rPr lang="en-ZA" b="1" dirty="0" smtClean="0"/>
              <a:t>Continue…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</a:t>
            </a:r>
            <a:r>
              <a:rPr lang="en-US" dirty="0" smtClean="0"/>
              <a:t>eepen </a:t>
            </a:r>
            <a:r>
              <a:rPr lang="en-US" dirty="0"/>
              <a:t>our marketing strategies. More newspapers must be targeted e.g. Plainsman, </a:t>
            </a:r>
            <a:r>
              <a:rPr lang="en-US" dirty="0" err="1"/>
              <a:t>Athlone</a:t>
            </a:r>
            <a:r>
              <a:rPr lang="en-US" dirty="0"/>
              <a:t> News, Southern Mail, People’s Post, </a:t>
            </a:r>
            <a:r>
              <a:rPr lang="en-US" dirty="0" err="1"/>
              <a:t>Tatler</a:t>
            </a:r>
            <a:r>
              <a:rPr lang="en-US" dirty="0"/>
              <a:t>, </a:t>
            </a:r>
            <a:r>
              <a:rPr lang="en-US" dirty="0" err="1"/>
              <a:t>Tygertalk</a:t>
            </a:r>
            <a:r>
              <a:rPr lang="en-US" dirty="0"/>
              <a:t>, etc. </a:t>
            </a:r>
            <a:r>
              <a:rPr lang="en-US" dirty="0" smtClean="0"/>
              <a:t>(only </a:t>
            </a:r>
            <a:r>
              <a:rPr lang="en-US" dirty="0" err="1" smtClean="0"/>
              <a:t>Tygerburger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Our </a:t>
            </a:r>
            <a:r>
              <a:rPr lang="en-US" dirty="0"/>
              <a:t>website must become more interactive. More tips and useful information will attract more visitors. Television must be targeted. The E-TV program on local heroes must be accessed. </a:t>
            </a:r>
            <a:r>
              <a:rPr lang="en-US" dirty="0" smtClean="0"/>
              <a:t>(website done; CTV accessed)</a:t>
            </a:r>
            <a:endParaRPr lang="en-ZA" dirty="0"/>
          </a:p>
          <a:p>
            <a:r>
              <a:rPr lang="en-US" dirty="0"/>
              <a:t>Our volunteers need training in media and marketing. </a:t>
            </a:r>
            <a:r>
              <a:rPr lang="en-US" dirty="0" err="1"/>
              <a:t>Soraya</a:t>
            </a:r>
            <a:r>
              <a:rPr lang="en-US" dirty="0"/>
              <a:t> and </a:t>
            </a:r>
            <a:r>
              <a:rPr lang="en-US" dirty="0" err="1"/>
              <a:t>Rusana</a:t>
            </a:r>
            <a:r>
              <a:rPr lang="en-US" dirty="0"/>
              <a:t> (ex-RAG members) can assist with this. We need to develop our own newsletter, both electronic and hard copies at a later stage when funding is accessed. A cellphone database must be developed to stay in touch with participants who attend our workshops to provide them with regular updates. </a:t>
            </a:r>
            <a:r>
              <a:rPr lang="en-US" dirty="0" smtClean="0"/>
              <a:t>(bulk </a:t>
            </a:r>
            <a:r>
              <a:rPr lang="en-US" dirty="0" err="1" smtClean="0"/>
              <a:t>sms</a:t>
            </a:r>
            <a:r>
              <a:rPr lang="en-US" dirty="0" smtClean="0"/>
              <a:t> launched) </a:t>
            </a: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2843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en-ZA" b="1" dirty="0" smtClean="0"/>
              <a:t>Continue…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  <a:noFill/>
        </p:spPr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need to develop proper admin systems to record who secures employment, where, for how long and what they are doing. We also need to understand how many </a:t>
            </a:r>
            <a:r>
              <a:rPr lang="en-US" dirty="0" smtClean="0"/>
              <a:t>dependents </a:t>
            </a:r>
            <a:r>
              <a:rPr lang="en-US" dirty="0"/>
              <a:t>are supported by a person securing employment</a:t>
            </a:r>
            <a:r>
              <a:rPr lang="en-US" dirty="0" smtClean="0"/>
              <a:t>. (</a:t>
            </a:r>
            <a:r>
              <a:rPr lang="en-US" dirty="0"/>
              <a:t>tracking</a:t>
            </a:r>
            <a:r>
              <a:rPr lang="en-US" dirty="0" smtClean="0"/>
              <a:t> form developed)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0976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10616"/>
            <a:ext cx="8229600" cy="144016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ZA" b="1" dirty="0" smtClean="0"/>
              <a:t/>
            </a:r>
            <a:br>
              <a:rPr lang="en-ZA" b="1" dirty="0" smtClean="0"/>
            </a:br>
            <a:r>
              <a:rPr lang="en-ZA" b="1" dirty="0" smtClean="0"/>
              <a:t/>
            </a:r>
            <a:br>
              <a:rPr lang="en-ZA" b="1" dirty="0" smtClean="0"/>
            </a:br>
            <a:r>
              <a:rPr lang="en-ZA" b="1" dirty="0"/>
              <a:t/>
            </a:r>
            <a:br>
              <a:rPr lang="en-ZA" b="1" dirty="0"/>
            </a:br>
            <a:r>
              <a:rPr lang="en-ZA" b="1" dirty="0" smtClean="0"/>
              <a:t/>
            </a:r>
            <a:br>
              <a:rPr lang="en-ZA" b="1" dirty="0" smtClean="0"/>
            </a:br>
            <a:r>
              <a:rPr lang="en-ZA" b="1" dirty="0"/>
              <a:t/>
            </a:r>
            <a:br>
              <a:rPr lang="en-ZA" b="1" dirty="0"/>
            </a:br>
            <a:r>
              <a:rPr lang="en-ZA" b="1" dirty="0" smtClean="0"/>
              <a:t/>
            </a:r>
            <a:br>
              <a:rPr lang="en-ZA" b="1" dirty="0" smtClean="0"/>
            </a:br>
            <a:r>
              <a:rPr lang="en-ZA" b="1" dirty="0"/>
              <a:t/>
            </a:r>
            <a:br>
              <a:rPr lang="en-ZA" b="1" dirty="0"/>
            </a:br>
            <a:r>
              <a:rPr lang="en-ZA" b="1" dirty="0" smtClean="0"/>
              <a:t/>
            </a:r>
            <a:br>
              <a:rPr lang="en-ZA" b="1" dirty="0" smtClean="0"/>
            </a:br>
            <a:r>
              <a:rPr lang="en-ZA" b="1" dirty="0" smtClean="0"/>
              <a:t/>
            </a:r>
            <a:br>
              <a:rPr lang="en-ZA" b="1" dirty="0" smtClean="0"/>
            </a:br>
            <a:r>
              <a:rPr lang="en-ZA" b="1" dirty="0" smtClean="0"/>
              <a:t/>
            </a:r>
            <a:br>
              <a:rPr lang="en-ZA" b="1" dirty="0" smtClean="0"/>
            </a:br>
            <a:r>
              <a:rPr lang="en-ZA" b="1" dirty="0" smtClean="0"/>
              <a:t>Reviewing projects of 2013</a:t>
            </a:r>
            <a:br>
              <a:rPr lang="en-ZA" b="1" dirty="0" smtClean="0"/>
            </a:br>
            <a:r>
              <a:rPr lang="en-ZA" sz="3100" b="1" i="1" dirty="0"/>
              <a:t>Youth Empowerment Weeks</a:t>
            </a:r>
            <a:br>
              <a:rPr lang="en-ZA" sz="3100" b="1" i="1" dirty="0"/>
            </a:br>
            <a:endParaRPr lang="en-ZA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 fontScale="92500"/>
          </a:bodyPr>
          <a:lstStyle/>
          <a:p>
            <a:r>
              <a:rPr lang="en-ZA" dirty="0" smtClean="0"/>
              <a:t>It made an impact: </a:t>
            </a:r>
          </a:p>
          <a:p>
            <a:pPr lvl="1"/>
            <a:r>
              <a:rPr lang="en-ZA" dirty="0" smtClean="0"/>
              <a:t>Number of youth (reached average of 40-50 youth per youth week); quality of info; variety of partners (7 partners); </a:t>
            </a:r>
          </a:p>
          <a:p>
            <a:pPr lvl="1"/>
            <a:r>
              <a:rPr lang="en-ZA" dirty="0" smtClean="0"/>
              <a:t>Opportunities for training; CVs completed; teamwork; access to venues/partners; partners planning is a strength; informative; 3 days enough; strong on follow up/youth attending other workshops we offer</a:t>
            </a:r>
          </a:p>
          <a:p>
            <a:pPr lvl="1"/>
            <a:r>
              <a:rPr lang="en-ZA" dirty="0" smtClean="0"/>
              <a:t>Spin offs – </a:t>
            </a:r>
            <a:r>
              <a:rPr lang="en-ZA" dirty="0" err="1" smtClean="0"/>
              <a:t>Lavis</a:t>
            </a:r>
            <a:r>
              <a:rPr lang="en-ZA" dirty="0" smtClean="0"/>
              <a:t>/Kensington library training; </a:t>
            </a:r>
            <a:r>
              <a:rPr lang="en-ZA" dirty="0" err="1" smtClean="0"/>
              <a:t>Adriaanse</a:t>
            </a:r>
            <a:r>
              <a:rPr lang="en-ZA" dirty="0" smtClean="0"/>
              <a:t>; </a:t>
            </a:r>
            <a:r>
              <a:rPr lang="en-ZA" dirty="0" err="1" smtClean="0"/>
              <a:t>Lwandle</a:t>
            </a:r>
            <a:r>
              <a:rPr lang="en-ZA" dirty="0" smtClean="0"/>
              <a:t>/</a:t>
            </a:r>
            <a:r>
              <a:rPr lang="en-ZA" dirty="0" err="1" smtClean="0"/>
              <a:t>Bonteheuwel</a:t>
            </a:r>
            <a:r>
              <a:rPr lang="en-ZA" dirty="0" smtClean="0"/>
              <a:t> /Delft is still an opportunity to be followed up as well as </a:t>
            </a:r>
            <a:r>
              <a:rPr lang="en-ZA" dirty="0" err="1" smtClean="0"/>
              <a:t>Eikendal</a:t>
            </a:r>
            <a:r>
              <a:rPr lang="en-ZA" dirty="0" smtClean="0"/>
              <a:t> </a:t>
            </a:r>
          </a:p>
          <a:p>
            <a:pPr lvl="1"/>
            <a:r>
              <a:rPr lang="en-ZA" dirty="0" smtClean="0"/>
              <a:t>Computer training enrolments; Awareness in other communities; donations from individuals</a:t>
            </a:r>
          </a:p>
          <a:p>
            <a:pPr lvl="1"/>
            <a:r>
              <a:rPr lang="en-ZA" dirty="0" smtClean="0"/>
              <a:t>Weaknesses: lack of passion from partners; lack of confirmation in advance; we must get our own banners </a:t>
            </a:r>
          </a:p>
        </p:txBody>
      </p:sp>
    </p:spTree>
    <p:extLst>
      <p:ext uri="{BB962C8B-B14F-4D97-AF65-F5344CB8AC3E}">
        <p14:creationId xmlns:p14="http://schemas.microsoft.com/office/powerpoint/2010/main" val="402719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en-ZA" b="1" dirty="0" smtClean="0"/>
              <a:t>Community Information Sessions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fontScale="92500" lnSpcReduction="20000"/>
          </a:bodyPr>
          <a:lstStyle/>
          <a:p>
            <a:r>
              <a:rPr lang="en-ZA" dirty="0" smtClean="0"/>
              <a:t>This programme was launched due to the numerous request for info from various contacts.</a:t>
            </a:r>
          </a:p>
          <a:p>
            <a:r>
              <a:rPr lang="en-ZA" b="1" dirty="0" smtClean="0"/>
              <a:t>Strengths: </a:t>
            </a:r>
          </a:p>
          <a:p>
            <a:r>
              <a:rPr lang="en-ZA" dirty="0" smtClean="0"/>
              <a:t>Addressed a need; relevant; Youth Week opportunity; cost effective; develop more interest; saves time to plan; it’s a rapid response; more volunteers get exposure to talk about YPW; we can reach more communities; benefits for youth  can be accessed immediately; promotes self-organisation; promote future partnerships and can lead to youth weeks and library based training.</a:t>
            </a:r>
          </a:p>
          <a:p>
            <a:r>
              <a:rPr lang="en-ZA" b="1" dirty="0" smtClean="0"/>
              <a:t>Weaknesses: </a:t>
            </a:r>
          </a:p>
          <a:p>
            <a:r>
              <a:rPr lang="en-ZA" dirty="0" smtClean="0"/>
              <a:t>Lack of communication; risk of not knowing potential partners and their intentions/motives where no prior relationship exist; our transparency/willingness to </a:t>
            </a:r>
            <a:r>
              <a:rPr lang="en-ZA" dirty="0" err="1" smtClean="0"/>
              <a:t>reachn</a:t>
            </a:r>
            <a:r>
              <a:rPr lang="en-ZA" dirty="0" smtClean="0"/>
              <a:t> out freely is open to abuse;  we need more access to transport/drivers licences for volunteers.</a:t>
            </a:r>
          </a:p>
        </p:txBody>
      </p:sp>
    </p:spTree>
    <p:extLst>
      <p:ext uri="{BB962C8B-B14F-4D97-AF65-F5344CB8AC3E}">
        <p14:creationId xmlns:p14="http://schemas.microsoft.com/office/powerpoint/2010/main" val="216596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67324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pPr algn="ctr"/>
            <a:r>
              <a:rPr lang="en-ZA" b="1" dirty="0" smtClean="0"/>
              <a:t>Rural Outreach 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 fontScale="92500"/>
          </a:bodyPr>
          <a:lstStyle/>
          <a:p>
            <a:r>
              <a:rPr lang="en-ZA" dirty="0" smtClean="0"/>
              <a:t>We reached Heidelberg (15 youth) and </a:t>
            </a:r>
            <a:r>
              <a:rPr lang="en-ZA" dirty="0" err="1" smtClean="0"/>
              <a:t>Hermanus</a:t>
            </a:r>
            <a:r>
              <a:rPr lang="en-ZA" dirty="0" smtClean="0"/>
              <a:t> (42 youth). </a:t>
            </a:r>
            <a:r>
              <a:rPr lang="en-ZA" dirty="0" err="1" smtClean="0"/>
              <a:t>Grabouw</a:t>
            </a:r>
            <a:r>
              <a:rPr lang="en-ZA" dirty="0" smtClean="0"/>
              <a:t> was cancelled due to work pressure. </a:t>
            </a:r>
          </a:p>
          <a:p>
            <a:r>
              <a:rPr lang="en-ZA" b="1" dirty="0" smtClean="0"/>
              <a:t>Strengths </a:t>
            </a:r>
          </a:p>
          <a:p>
            <a:r>
              <a:rPr lang="en-ZA" dirty="0" smtClean="0"/>
              <a:t>Make our resources accessible; an awareness of rural needs amongst youth; there is a need for the value we add in our intervention; work through existing groups; follow up training (Heidelberg – 2 students attended extra computer training); good attendance (</a:t>
            </a:r>
            <a:r>
              <a:rPr lang="en-ZA" dirty="0" err="1" smtClean="0"/>
              <a:t>Hermanus</a:t>
            </a:r>
            <a:r>
              <a:rPr lang="en-ZA" dirty="0" smtClean="0"/>
              <a:t>)</a:t>
            </a:r>
          </a:p>
          <a:p>
            <a:r>
              <a:rPr lang="en-ZA" b="1" dirty="0" smtClean="0"/>
              <a:t>Weaknesses</a:t>
            </a:r>
          </a:p>
          <a:p>
            <a:r>
              <a:rPr lang="en-ZA" dirty="0" smtClean="0"/>
              <a:t>Not cost effective (if no funding available); attendance (Heidelberg) lack of trustworthy partners compromise follow up and after care; we need to put on hold depending on funding to prevent overstretched. </a:t>
            </a:r>
          </a:p>
        </p:txBody>
      </p:sp>
    </p:spTree>
    <p:extLst>
      <p:ext uri="{BB962C8B-B14F-4D97-AF65-F5344CB8AC3E}">
        <p14:creationId xmlns:p14="http://schemas.microsoft.com/office/powerpoint/2010/main" val="249510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679</TotalTime>
  <Words>2854</Words>
  <Application>Microsoft Office PowerPoint</Application>
  <PresentationFormat>On-screen Show (4:3)</PresentationFormat>
  <Paragraphs>216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Flow</vt:lpstr>
      <vt:lpstr>YoungPeople@Work  Strategic Review – 2013   </vt:lpstr>
      <vt:lpstr>Programme</vt:lpstr>
      <vt:lpstr>Review of plans for 2013</vt:lpstr>
      <vt:lpstr>Continue…</vt:lpstr>
      <vt:lpstr>Continue…</vt:lpstr>
      <vt:lpstr>Continue…</vt:lpstr>
      <vt:lpstr>          Reviewing projects of 2013 Youth Empowerment Weeks </vt:lpstr>
      <vt:lpstr>Community Information Sessions</vt:lpstr>
      <vt:lpstr>Rural Outreach </vt:lpstr>
      <vt:lpstr>Computer and life skills </vt:lpstr>
      <vt:lpstr>Life skills training</vt:lpstr>
      <vt:lpstr>Library online training/exhibition </vt:lpstr>
      <vt:lpstr>Job shadowing</vt:lpstr>
      <vt:lpstr>Leader to Leader</vt:lpstr>
      <vt:lpstr>Internal analysis Marketing/Branding</vt:lpstr>
      <vt:lpstr>Networking/Partnerships</vt:lpstr>
      <vt:lpstr>Fundraising </vt:lpstr>
      <vt:lpstr>Finances/Systems </vt:lpstr>
      <vt:lpstr>Administration  (Bulk SMS/CV Bank)</vt:lpstr>
      <vt:lpstr>Staff/Volunteer management/recruitment</vt:lpstr>
      <vt:lpstr>A model of staff/volunteer management based on situated learning</vt:lpstr>
      <vt:lpstr>The model explained</vt:lpstr>
      <vt:lpstr>Risk management</vt:lpstr>
      <vt:lpstr>Action points for 2014</vt:lpstr>
      <vt:lpstr>Continue…</vt:lpstr>
      <vt:lpstr>Continue…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frankjosephjulie</dc:creator>
  <cp:lastModifiedBy>frankjosephjulie</cp:lastModifiedBy>
  <cp:revision>58</cp:revision>
  <dcterms:created xsi:type="dcterms:W3CDTF">2013-11-30T05:04:06Z</dcterms:created>
  <dcterms:modified xsi:type="dcterms:W3CDTF">2013-12-12T09:01:34Z</dcterms:modified>
</cp:coreProperties>
</file>